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28_35DFB86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26" r:id="rId3"/>
    <p:sldId id="257" r:id="rId4"/>
    <p:sldId id="289" r:id="rId5"/>
    <p:sldId id="323" r:id="rId6"/>
    <p:sldId id="310" r:id="rId7"/>
    <p:sldId id="312" r:id="rId8"/>
    <p:sldId id="313" r:id="rId9"/>
    <p:sldId id="300" r:id="rId10"/>
    <p:sldId id="315" r:id="rId11"/>
    <p:sldId id="314" r:id="rId12"/>
    <p:sldId id="333" r:id="rId13"/>
    <p:sldId id="303" r:id="rId14"/>
    <p:sldId id="270" r:id="rId15"/>
    <p:sldId id="317" r:id="rId16"/>
    <p:sldId id="296" r:id="rId17"/>
    <p:sldId id="334" r:id="rId18"/>
    <p:sldId id="309" r:id="rId19"/>
    <p:sldId id="332" r:id="rId20"/>
    <p:sldId id="308" r:id="rId21"/>
    <p:sldId id="335" r:id="rId22"/>
    <p:sldId id="336" r:id="rId23"/>
    <p:sldId id="321" r:id="rId24"/>
    <p:sldId id="320" r:id="rId25"/>
    <p:sldId id="316" r:id="rId26"/>
    <p:sldId id="302" r:id="rId27"/>
    <p:sldId id="329" r:id="rId28"/>
    <p:sldId id="330" r:id="rId29"/>
    <p:sldId id="331" r:id="rId30"/>
    <p:sldId id="324" r:id="rId31"/>
    <p:sldId id="304" r:id="rId32"/>
    <p:sldId id="299" r:id="rId33"/>
    <p:sldId id="306" r:id="rId34"/>
    <p:sldId id="287" r:id="rId35"/>
    <p:sldId id="293" r:id="rId36"/>
    <p:sldId id="288" r:id="rId37"/>
    <p:sldId id="274" r:id="rId38"/>
    <p:sldId id="273" r:id="rId39"/>
    <p:sldId id="275" r:id="rId40"/>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307C98-105B-99A2-65AF-496D3BDA1646}" name="Cecilia Hellner" initials="CH" userId="Cecilia Helln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467" autoAdjust="0"/>
  </p:normalViewPr>
  <p:slideViewPr>
    <p:cSldViewPr snapToGrid="0">
      <p:cViewPr varScale="1">
        <p:scale>
          <a:sx n="103" d="100"/>
          <a:sy n="103" d="100"/>
        </p:scale>
        <p:origin x="828" y="108"/>
      </p:cViewPr>
      <p:guideLst/>
    </p:cSldViewPr>
  </p:slideViewPr>
  <p:notesTextViewPr>
    <p:cViewPr>
      <p:scale>
        <a:sx n="3" d="2"/>
        <a:sy n="3" d="2"/>
      </p:scale>
      <p:origin x="0" y="0"/>
    </p:cViewPr>
  </p:notesTextViewPr>
  <p:sorterViewPr>
    <p:cViewPr>
      <p:scale>
        <a:sx n="130" d="100"/>
        <a:sy n="130" d="100"/>
      </p:scale>
      <p:origin x="0" y="-52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notesMaster" Target="notesMasters/notesMaster1.xml"/></Relationships>
</file>

<file path=ppt/comments/modernComment_128_35DFB86A.xml><?xml version="1.0" encoding="utf-8"?>
<p188:cmLst xmlns:a="http://schemas.openxmlformats.org/drawingml/2006/main" xmlns:r="http://schemas.openxmlformats.org/officeDocument/2006/relationships" xmlns:p188="http://schemas.microsoft.com/office/powerpoint/2018/8/main">
  <p188:cm id="{6EFD8097-6FA3-44BA-900D-478FFEA141D7}" authorId="{94307C98-105B-99A2-65AF-496D3BDA1646}" created="2022-11-15T15:30:38.163">
    <ac:deMkLst xmlns:ac="http://schemas.microsoft.com/office/drawing/2013/main/command">
      <pc:docMk xmlns:pc="http://schemas.microsoft.com/office/powerpoint/2013/main/command"/>
      <pc:sldMk xmlns:pc="http://schemas.microsoft.com/office/powerpoint/2013/main/command" cId="903854186" sldId="296"/>
      <ac:spMk id="8" creationId="{BBC89B7E-366B-4D54-A513-830BB9A7EDA2}"/>
    </ac:deMkLst>
    <p188:pos x="5297486" y="773747"/>
    <p188:txBody>
      <a:bodyPr/>
      <a:lstStyle/>
      <a:p>
        <a:r>
          <a:rPr lang="sv-SE"/>
          <a:t>Jag har tryckt ihop det du hade på tre bilder till en bild - samma budskap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D40113CC-68D1-4D56-B071-3AF17807E45C}" type="datetimeFigureOut">
              <a:rPr lang="sv-SE" smtClean="0"/>
              <a:t>2022-12-09</a:t>
            </a:fld>
            <a:endParaRPr lang="sv-SE" dirty="0"/>
          </a:p>
        </p:txBody>
      </p:sp>
      <p:sp>
        <p:nvSpPr>
          <p:cNvPr id="4" name="Platshållare för bildobjekt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636B6FF7-0855-4CD6-8D00-A3BD6278A4DB}" type="slidenum">
              <a:rPr lang="sv-SE" smtClean="0"/>
              <a:t>‹#›</a:t>
            </a:fld>
            <a:endParaRPr lang="sv-SE" dirty="0"/>
          </a:p>
        </p:txBody>
      </p:sp>
    </p:spTree>
    <p:extLst>
      <p:ext uri="{BB962C8B-B14F-4D97-AF65-F5344CB8AC3E}">
        <p14:creationId xmlns:p14="http://schemas.microsoft.com/office/powerpoint/2010/main" val="4268083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6B6FF7-0855-4CD6-8D00-A3BD6278A4DB}" type="slidenum">
              <a:rPr lang="sv-SE" smtClean="0"/>
              <a:t>9</a:t>
            </a:fld>
            <a:endParaRPr lang="sv-SE" dirty="0"/>
          </a:p>
        </p:txBody>
      </p:sp>
    </p:spTree>
    <p:extLst>
      <p:ext uri="{BB962C8B-B14F-4D97-AF65-F5344CB8AC3E}">
        <p14:creationId xmlns:p14="http://schemas.microsoft.com/office/powerpoint/2010/main" val="489701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6B6FF7-0855-4CD6-8D00-A3BD6278A4DB}" type="slidenum">
              <a:rPr lang="sv-SE" smtClean="0"/>
              <a:t>10</a:t>
            </a:fld>
            <a:endParaRPr lang="sv-SE" dirty="0"/>
          </a:p>
        </p:txBody>
      </p:sp>
    </p:spTree>
    <p:extLst>
      <p:ext uri="{BB962C8B-B14F-4D97-AF65-F5344CB8AC3E}">
        <p14:creationId xmlns:p14="http://schemas.microsoft.com/office/powerpoint/2010/main" val="360964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169DFF-320F-41EE-BDF5-BD5AA8897C2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64686A5-9C5A-483A-9903-8B92E0440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B54C3EF-EE15-47E9-A859-E32990C7FFA2}"/>
              </a:ext>
            </a:extLst>
          </p:cNvPr>
          <p:cNvSpPr>
            <a:spLocks noGrp="1"/>
          </p:cNvSpPr>
          <p:nvPr>
            <p:ph type="dt" sz="half" idx="10"/>
          </p:nvPr>
        </p:nvSpPr>
        <p:spPr/>
        <p:txBody>
          <a:bodyPr/>
          <a:lstStyle/>
          <a:p>
            <a:fld id="{0BF4CC7E-EB00-4675-881E-50EA86558782}" type="datetime1">
              <a:rPr lang="sv-SE" smtClean="0"/>
              <a:t>2022-12-09</a:t>
            </a:fld>
            <a:endParaRPr lang="sv-SE" dirty="0"/>
          </a:p>
        </p:txBody>
      </p:sp>
      <p:sp>
        <p:nvSpPr>
          <p:cNvPr id="5" name="Platshållare för sidfot 4">
            <a:extLst>
              <a:ext uri="{FF2B5EF4-FFF2-40B4-BE49-F238E27FC236}">
                <a16:creationId xmlns:a16="http://schemas.microsoft.com/office/drawing/2014/main" id="{6A436005-D635-4C01-B77B-DD271CF5A722}"/>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7533D120-A1A2-4639-9F87-8A6669CF9662}"/>
              </a:ext>
            </a:extLst>
          </p:cNvPr>
          <p:cNvSpPr>
            <a:spLocks noGrp="1"/>
          </p:cNvSpPr>
          <p:nvPr>
            <p:ph type="sldNum" sz="quarter" idx="12"/>
          </p:nvPr>
        </p:nvSpPr>
        <p:spPr/>
        <p:txBody>
          <a:bodyPr/>
          <a:lstStyle/>
          <a:p>
            <a:fld id="{0E2A1C93-7AF9-4A9B-8941-96B5EF73BBCC}" type="slidenum">
              <a:rPr lang="sv-SE" smtClean="0"/>
              <a:t>‹#›</a:t>
            </a:fld>
            <a:endParaRPr lang="sv-SE" dirty="0"/>
          </a:p>
        </p:txBody>
      </p:sp>
    </p:spTree>
    <p:extLst>
      <p:ext uri="{BB962C8B-B14F-4D97-AF65-F5344CB8AC3E}">
        <p14:creationId xmlns:p14="http://schemas.microsoft.com/office/powerpoint/2010/main" val="390427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AB1B52-5AFA-4EE3-8746-2BCEC7B7BDF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4084855-8675-463D-B085-E5905EF2413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A7862E2-1B1E-45F0-8BE6-D27CCFAB7CA5}"/>
              </a:ext>
            </a:extLst>
          </p:cNvPr>
          <p:cNvSpPr>
            <a:spLocks noGrp="1"/>
          </p:cNvSpPr>
          <p:nvPr>
            <p:ph type="dt" sz="half" idx="10"/>
          </p:nvPr>
        </p:nvSpPr>
        <p:spPr/>
        <p:txBody>
          <a:bodyPr/>
          <a:lstStyle/>
          <a:p>
            <a:fld id="{175AD476-4647-45D4-92C3-4B8E62C47F31}" type="datetime1">
              <a:rPr lang="sv-SE" smtClean="0"/>
              <a:t>2022-12-09</a:t>
            </a:fld>
            <a:endParaRPr lang="sv-SE" dirty="0"/>
          </a:p>
        </p:txBody>
      </p:sp>
      <p:sp>
        <p:nvSpPr>
          <p:cNvPr id="5" name="Platshållare för sidfot 4">
            <a:extLst>
              <a:ext uri="{FF2B5EF4-FFF2-40B4-BE49-F238E27FC236}">
                <a16:creationId xmlns:a16="http://schemas.microsoft.com/office/drawing/2014/main" id="{F993953B-A38E-4C28-807B-3D285E641DA4}"/>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79A85352-F1D4-4D4A-BFBB-174E1C44C536}"/>
              </a:ext>
            </a:extLst>
          </p:cNvPr>
          <p:cNvSpPr>
            <a:spLocks noGrp="1"/>
          </p:cNvSpPr>
          <p:nvPr>
            <p:ph type="sldNum" sz="quarter" idx="12"/>
          </p:nvPr>
        </p:nvSpPr>
        <p:spPr/>
        <p:txBody>
          <a:bodyPr/>
          <a:lstStyle/>
          <a:p>
            <a:fld id="{0E2A1C93-7AF9-4A9B-8941-96B5EF73BBCC}" type="slidenum">
              <a:rPr lang="sv-SE" smtClean="0"/>
              <a:t>‹#›</a:t>
            </a:fld>
            <a:endParaRPr lang="sv-SE" dirty="0"/>
          </a:p>
        </p:txBody>
      </p:sp>
    </p:spTree>
    <p:extLst>
      <p:ext uri="{BB962C8B-B14F-4D97-AF65-F5344CB8AC3E}">
        <p14:creationId xmlns:p14="http://schemas.microsoft.com/office/powerpoint/2010/main" val="3573430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1988EBA-CD02-4B42-988B-98587A7A736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22E74A6-1D8B-482C-9D93-1E4E497A6C3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24951DD-8E66-42D2-A7E2-B2F1FB72AA7F}"/>
              </a:ext>
            </a:extLst>
          </p:cNvPr>
          <p:cNvSpPr>
            <a:spLocks noGrp="1"/>
          </p:cNvSpPr>
          <p:nvPr>
            <p:ph type="dt" sz="half" idx="10"/>
          </p:nvPr>
        </p:nvSpPr>
        <p:spPr/>
        <p:txBody>
          <a:bodyPr/>
          <a:lstStyle/>
          <a:p>
            <a:fld id="{7DDDF519-4B22-4C1B-BFEE-D338D4D9333C}" type="datetime1">
              <a:rPr lang="sv-SE" smtClean="0"/>
              <a:t>2022-12-09</a:t>
            </a:fld>
            <a:endParaRPr lang="sv-SE" dirty="0"/>
          </a:p>
        </p:txBody>
      </p:sp>
      <p:sp>
        <p:nvSpPr>
          <p:cNvPr id="5" name="Platshållare för sidfot 4">
            <a:extLst>
              <a:ext uri="{FF2B5EF4-FFF2-40B4-BE49-F238E27FC236}">
                <a16:creationId xmlns:a16="http://schemas.microsoft.com/office/drawing/2014/main" id="{CAA7603C-DDF5-4CEC-8FC7-F6F870E25F90}"/>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A6DEBB88-5123-4231-B0B4-CBB285197DCC}"/>
              </a:ext>
            </a:extLst>
          </p:cNvPr>
          <p:cNvSpPr>
            <a:spLocks noGrp="1"/>
          </p:cNvSpPr>
          <p:nvPr>
            <p:ph type="sldNum" sz="quarter" idx="12"/>
          </p:nvPr>
        </p:nvSpPr>
        <p:spPr/>
        <p:txBody>
          <a:bodyPr/>
          <a:lstStyle/>
          <a:p>
            <a:fld id="{0E2A1C93-7AF9-4A9B-8941-96B5EF73BBCC}" type="slidenum">
              <a:rPr lang="sv-SE" smtClean="0"/>
              <a:t>‹#›</a:t>
            </a:fld>
            <a:endParaRPr lang="sv-SE" dirty="0"/>
          </a:p>
        </p:txBody>
      </p:sp>
    </p:spTree>
    <p:extLst>
      <p:ext uri="{BB962C8B-B14F-4D97-AF65-F5344CB8AC3E}">
        <p14:creationId xmlns:p14="http://schemas.microsoft.com/office/powerpoint/2010/main" val="98540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A12A31-D5CE-4E84-9798-DED1D1786F0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6788282-F0C0-4214-BB20-1BADED17EA7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3AA4EAD-5B35-4F4E-B5C7-846D9E838565}"/>
              </a:ext>
            </a:extLst>
          </p:cNvPr>
          <p:cNvSpPr>
            <a:spLocks noGrp="1"/>
          </p:cNvSpPr>
          <p:nvPr>
            <p:ph type="dt" sz="half" idx="10"/>
          </p:nvPr>
        </p:nvSpPr>
        <p:spPr/>
        <p:txBody>
          <a:bodyPr/>
          <a:lstStyle/>
          <a:p>
            <a:fld id="{D8CC2658-5040-438A-8DC8-D6462A282B24}" type="datetime1">
              <a:rPr lang="sv-SE" smtClean="0"/>
              <a:t>2022-12-09</a:t>
            </a:fld>
            <a:endParaRPr lang="sv-SE" dirty="0"/>
          </a:p>
        </p:txBody>
      </p:sp>
      <p:sp>
        <p:nvSpPr>
          <p:cNvPr id="5" name="Platshållare för sidfot 4">
            <a:extLst>
              <a:ext uri="{FF2B5EF4-FFF2-40B4-BE49-F238E27FC236}">
                <a16:creationId xmlns:a16="http://schemas.microsoft.com/office/drawing/2014/main" id="{9ED99CD4-111E-451E-BFE2-AA63CB1A8BC1}"/>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17C5A6F1-1750-4363-AFC4-914598BA1A17}"/>
              </a:ext>
            </a:extLst>
          </p:cNvPr>
          <p:cNvSpPr>
            <a:spLocks noGrp="1"/>
          </p:cNvSpPr>
          <p:nvPr>
            <p:ph type="sldNum" sz="quarter" idx="12"/>
          </p:nvPr>
        </p:nvSpPr>
        <p:spPr/>
        <p:txBody>
          <a:bodyPr/>
          <a:lstStyle/>
          <a:p>
            <a:fld id="{0E2A1C93-7AF9-4A9B-8941-96B5EF73BBCC}" type="slidenum">
              <a:rPr lang="sv-SE" smtClean="0"/>
              <a:t>‹#›</a:t>
            </a:fld>
            <a:endParaRPr lang="sv-SE" dirty="0"/>
          </a:p>
        </p:txBody>
      </p:sp>
    </p:spTree>
    <p:extLst>
      <p:ext uri="{BB962C8B-B14F-4D97-AF65-F5344CB8AC3E}">
        <p14:creationId xmlns:p14="http://schemas.microsoft.com/office/powerpoint/2010/main" val="191487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E41273-29FC-458B-BFA5-36FE43CE41A3}"/>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90FB148-96F2-4710-BA77-81F50203E1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BA426E7-7E6B-4AF5-BBA6-2E8620CB6F19}"/>
              </a:ext>
            </a:extLst>
          </p:cNvPr>
          <p:cNvSpPr>
            <a:spLocks noGrp="1"/>
          </p:cNvSpPr>
          <p:nvPr>
            <p:ph type="dt" sz="half" idx="10"/>
          </p:nvPr>
        </p:nvSpPr>
        <p:spPr/>
        <p:txBody>
          <a:bodyPr/>
          <a:lstStyle/>
          <a:p>
            <a:fld id="{B7CB6D64-8A2F-4357-8DBF-C0EC858795AD}" type="datetime1">
              <a:rPr lang="sv-SE" smtClean="0"/>
              <a:t>2022-12-09</a:t>
            </a:fld>
            <a:endParaRPr lang="sv-SE" dirty="0"/>
          </a:p>
        </p:txBody>
      </p:sp>
      <p:sp>
        <p:nvSpPr>
          <p:cNvPr id="5" name="Platshållare för sidfot 4">
            <a:extLst>
              <a:ext uri="{FF2B5EF4-FFF2-40B4-BE49-F238E27FC236}">
                <a16:creationId xmlns:a16="http://schemas.microsoft.com/office/drawing/2014/main" id="{099848E5-C24C-49CF-B7E8-461596EA8B18}"/>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EB6BAEA9-C6AF-47E5-9026-6418572D3BD4}"/>
              </a:ext>
            </a:extLst>
          </p:cNvPr>
          <p:cNvSpPr>
            <a:spLocks noGrp="1"/>
          </p:cNvSpPr>
          <p:nvPr>
            <p:ph type="sldNum" sz="quarter" idx="12"/>
          </p:nvPr>
        </p:nvSpPr>
        <p:spPr/>
        <p:txBody>
          <a:bodyPr/>
          <a:lstStyle/>
          <a:p>
            <a:fld id="{0E2A1C93-7AF9-4A9B-8941-96B5EF73BBCC}" type="slidenum">
              <a:rPr lang="sv-SE" smtClean="0"/>
              <a:t>‹#›</a:t>
            </a:fld>
            <a:endParaRPr lang="sv-SE" dirty="0"/>
          </a:p>
        </p:txBody>
      </p:sp>
    </p:spTree>
    <p:extLst>
      <p:ext uri="{BB962C8B-B14F-4D97-AF65-F5344CB8AC3E}">
        <p14:creationId xmlns:p14="http://schemas.microsoft.com/office/powerpoint/2010/main" val="191672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AF58FC-C90F-4088-A874-B5CF2E0C0C6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ECD76DC-0E7E-4CE4-9ACC-44FD76B83B9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64D71CD-71A3-47AA-8293-0AC3A94B309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53A757C-2AD2-4D24-AD12-DB7240BE69A9}"/>
              </a:ext>
            </a:extLst>
          </p:cNvPr>
          <p:cNvSpPr>
            <a:spLocks noGrp="1"/>
          </p:cNvSpPr>
          <p:nvPr>
            <p:ph type="dt" sz="half" idx="10"/>
          </p:nvPr>
        </p:nvSpPr>
        <p:spPr/>
        <p:txBody>
          <a:bodyPr/>
          <a:lstStyle/>
          <a:p>
            <a:fld id="{B2372372-3DBC-4ED6-915F-7E17E9BA2A94}" type="datetime1">
              <a:rPr lang="sv-SE" smtClean="0"/>
              <a:t>2022-12-09</a:t>
            </a:fld>
            <a:endParaRPr lang="sv-SE" dirty="0"/>
          </a:p>
        </p:txBody>
      </p:sp>
      <p:sp>
        <p:nvSpPr>
          <p:cNvPr id="6" name="Platshållare för sidfot 5">
            <a:extLst>
              <a:ext uri="{FF2B5EF4-FFF2-40B4-BE49-F238E27FC236}">
                <a16:creationId xmlns:a16="http://schemas.microsoft.com/office/drawing/2014/main" id="{80782381-69AA-42A0-AFD6-C3446FC80643}"/>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FE7E62E7-4A97-41AB-977A-58FB4DF28AE8}"/>
              </a:ext>
            </a:extLst>
          </p:cNvPr>
          <p:cNvSpPr>
            <a:spLocks noGrp="1"/>
          </p:cNvSpPr>
          <p:nvPr>
            <p:ph type="sldNum" sz="quarter" idx="12"/>
          </p:nvPr>
        </p:nvSpPr>
        <p:spPr/>
        <p:txBody>
          <a:bodyPr/>
          <a:lstStyle/>
          <a:p>
            <a:fld id="{0E2A1C93-7AF9-4A9B-8941-96B5EF73BBCC}" type="slidenum">
              <a:rPr lang="sv-SE" smtClean="0"/>
              <a:t>‹#›</a:t>
            </a:fld>
            <a:endParaRPr lang="sv-SE" dirty="0"/>
          </a:p>
        </p:txBody>
      </p:sp>
    </p:spTree>
    <p:extLst>
      <p:ext uri="{BB962C8B-B14F-4D97-AF65-F5344CB8AC3E}">
        <p14:creationId xmlns:p14="http://schemas.microsoft.com/office/powerpoint/2010/main" val="151122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0DF958-5B9D-4950-97F7-A9B398A6A65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24D0857-0CB7-4C66-9B5E-5F0CF6CD44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A106A7F-0475-48E1-A396-37872FD44DD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500617B-46C9-4254-9579-E583D0BE72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7C3AF2C-E4EA-4795-8811-78C0AD17275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35671C3-D8F0-442F-8E24-49B93FB72876}"/>
              </a:ext>
            </a:extLst>
          </p:cNvPr>
          <p:cNvSpPr>
            <a:spLocks noGrp="1"/>
          </p:cNvSpPr>
          <p:nvPr>
            <p:ph type="dt" sz="half" idx="10"/>
          </p:nvPr>
        </p:nvSpPr>
        <p:spPr/>
        <p:txBody>
          <a:bodyPr/>
          <a:lstStyle/>
          <a:p>
            <a:fld id="{413A4F34-355D-44FF-A0B5-9E84E60573A5}" type="datetime1">
              <a:rPr lang="sv-SE" smtClean="0"/>
              <a:t>2022-12-09</a:t>
            </a:fld>
            <a:endParaRPr lang="sv-SE" dirty="0"/>
          </a:p>
        </p:txBody>
      </p:sp>
      <p:sp>
        <p:nvSpPr>
          <p:cNvPr id="8" name="Platshållare för sidfot 7">
            <a:extLst>
              <a:ext uri="{FF2B5EF4-FFF2-40B4-BE49-F238E27FC236}">
                <a16:creationId xmlns:a16="http://schemas.microsoft.com/office/drawing/2014/main" id="{511D8F8B-6CCC-4F59-B296-B6C8624C1812}"/>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DF8D2A73-52B0-478B-ABC2-615A83FB7E3A}"/>
              </a:ext>
            </a:extLst>
          </p:cNvPr>
          <p:cNvSpPr>
            <a:spLocks noGrp="1"/>
          </p:cNvSpPr>
          <p:nvPr>
            <p:ph type="sldNum" sz="quarter" idx="12"/>
          </p:nvPr>
        </p:nvSpPr>
        <p:spPr/>
        <p:txBody>
          <a:bodyPr/>
          <a:lstStyle/>
          <a:p>
            <a:fld id="{0E2A1C93-7AF9-4A9B-8941-96B5EF73BBCC}" type="slidenum">
              <a:rPr lang="sv-SE" smtClean="0"/>
              <a:t>‹#›</a:t>
            </a:fld>
            <a:endParaRPr lang="sv-SE" dirty="0"/>
          </a:p>
        </p:txBody>
      </p:sp>
    </p:spTree>
    <p:extLst>
      <p:ext uri="{BB962C8B-B14F-4D97-AF65-F5344CB8AC3E}">
        <p14:creationId xmlns:p14="http://schemas.microsoft.com/office/powerpoint/2010/main" val="303991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9C5750-3E0F-476B-9782-AA8586441F3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39333D2-BE61-4CCD-8B8F-D713712530FD}"/>
              </a:ext>
            </a:extLst>
          </p:cNvPr>
          <p:cNvSpPr>
            <a:spLocks noGrp="1"/>
          </p:cNvSpPr>
          <p:nvPr>
            <p:ph type="dt" sz="half" idx="10"/>
          </p:nvPr>
        </p:nvSpPr>
        <p:spPr/>
        <p:txBody>
          <a:bodyPr/>
          <a:lstStyle/>
          <a:p>
            <a:fld id="{EE0D44D0-13ED-4C32-8994-0946911002CC}" type="datetime1">
              <a:rPr lang="sv-SE" smtClean="0"/>
              <a:t>2022-12-09</a:t>
            </a:fld>
            <a:endParaRPr lang="sv-SE" dirty="0"/>
          </a:p>
        </p:txBody>
      </p:sp>
      <p:sp>
        <p:nvSpPr>
          <p:cNvPr id="4" name="Platshållare för sidfot 3">
            <a:extLst>
              <a:ext uri="{FF2B5EF4-FFF2-40B4-BE49-F238E27FC236}">
                <a16:creationId xmlns:a16="http://schemas.microsoft.com/office/drawing/2014/main" id="{57CF3FFD-2823-4B49-B3FB-667341A81CBA}"/>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1F6CD5ED-B9F6-4019-8A56-1DFFE5295FD4}"/>
              </a:ext>
            </a:extLst>
          </p:cNvPr>
          <p:cNvSpPr>
            <a:spLocks noGrp="1"/>
          </p:cNvSpPr>
          <p:nvPr>
            <p:ph type="sldNum" sz="quarter" idx="12"/>
          </p:nvPr>
        </p:nvSpPr>
        <p:spPr/>
        <p:txBody>
          <a:bodyPr/>
          <a:lstStyle/>
          <a:p>
            <a:fld id="{0E2A1C93-7AF9-4A9B-8941-96B5EF73BBCC}" type="slidenum">
              <a:rPr lang="sv-SE" smtClean="0"/>
              <a:t>‹#›</a:t>
            </a:fld>
            <a:endParaRPr lang="sv-SE" dirty="0"/>
          </a:p>
        </p:txBody>
      </p:sp>
    </p:spTree>
    <p:extLst>
      <p:ext uri="{BB962C8B-B14F-4D97-AF65-F5344CB8AC3E}">
        <p14:creationId xmlns:p14="http://schemas.microsoft.com/office/powerpoint/2010/main" val="354327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E48B3B6-51E1-4CA9-906D-1353C5CF9EEB}"/>
              </a:ext>
            </a:extLst>
          </p:cNvPr>
          <p:cNvSpPr>
            <a:spLocks noGrp="1"/>
          </p:cNvSpPr>
          <p:nvPr>
            <p:ph type="dt" sz="half" idx="10"/>
          </p:nvPr>
        </p:nvSpPr>
        <p:spPr/>
        <p:txBody>
          <a:bodyPr/>
          <a:lstStyle/>
          <a:p>
            <a:fld id="{F071BB50-AFA3-4E12-BE79-69AE85A2E5E8}" type="datetime1">
              <a:rPr lang="sv-SE" smtClean="0"/>
              <a:t>2022-12-09</a:t>
            </a:fld>
            <a:endParaRPr lang="sv-SE" dirty="0"/>
          </a:p>
        </p:txBody>
      </p:sp>
      <p:sp>
        <p:nvSpPr>
          <p:cNvPr id="3" name="Platshållare för sidfot 2">
            <a:extLst>
              <a:ext uri="{FF2B5EF4-FFF2-40B4-BE49-F238E27FC236}">
                <a16:creationId xmlns:a16="http://schemas.microsoft.com/office/drawing/2014/main" id="{C9D6E4BF-5F81-4B6E-9D89-F6D9858C7D6A}"/>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E47CAE97-4F0C-4EC1-AF92-951D855D245C}"/>
              </a:ext>
            </a:extLst>
          </p:cNvPr>
          <p:cNvSpPr>
            <a:spLocks noGrp="1"/>
          </p:cNvSpPr>
          <p:nvPr>
            <p:ph type="sldNum" sz="quarter" idx="12"/>
          </p:nvPr>
        </p:nvSpPr>
        <p:spPr/>
        <p:txBody>
          <a:bodyPr/>
          <a:lstStyle/>
          <a:p>
            <a:fld id="{0E2A1C93-7AF9-4A9B-8941-96B5EF73BBCC}" type="slidenum">
              <a:rPr lang="sv-SE" smtClean="0"/>
              <a:t>‹#›</a:t>
            </a:fld>
            <a:endParaRPr lang="sv-SE" dirty="0"/>
          </a:p>
        </p:txBody>
      </p:sp>
    </p:spTree>
    <p:extLst>
      <p:ext uri="{BB962C8B-B14F-4D97-AF65-F5344CB8AC3E}">
        <p14:creationId xmlns:p14="http://schemas.microsoft.com/office/powerpoint/2010/main" val="2879912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01FB63-51E1-44E5-9E1A-B1C47FF7F2F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1EE8AE9-50B4-4D96-8ECD-92ABD56007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DF43392-9C44-415F-8969-B306905DE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EEB6393-E4C3-4C10-A575-36FD48F4AAD1}"/>
              </a:ext>
            </a:extLst>
          </p:cNvPr>
          <p:cNvSpPr>
            <a:spLocks noGrp="1"/>
          </p:cNvSpPr>
          <p:nvPr>
            <p:ph type="dt" sz="half" idx="10"/>
          </p:nvPr>
        </p:nvSpPr>
        <p:spPr/>
        <p:txBody>
          <a:bodyPr/>
          <a:lstStyle/>
          <a:p>
            <a:fld id="{C34DE95A-659E-44D3-8055-A262380F57AE}" type="datetime1">
              <a:rPr lang="sv-SE" smtClean="0"/>
              <a:t>2022-12-09</a:t>
            </a:fld>
            <a:endParaRPr lang="sv-SE" dirty="0"/>
          </a:p>
        </p:txBody>
      </p:sp>
      <p:sp>
        <p:nvSpPr>
          <p:cNvPr id="6" name="Platshållare för sidfot 5">
            <a:extLst>
              <a:ext uri="{FF2B5EF4-FFF2-40B4-BE49-F238E27FC236}">
                <a16:creationId xmlns:a16="http://schemas.microsoft.com/office/drawing/2014/main" id="{3EADEDF6-2ECA-4C77-B26F-62EF900E6302}"/>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7164DD1A-729D-4EB3-8F3F-3AB2CDF93821}"/>
              </a:ext>
            </a:extLst>
          </p:cNvPr>
          <p:cNvSpPr>
            <a:spLocks noGrp="1"/>
          </p:cNvSpPr>
          <p:nvPr>
            <p:ph type="sldNum" sz="quarter" idx="12"/>
          </p:nvPr>
        </p:nvSpPr>
        <p:spPr/>
        <p:txBody>
          <a:bodyPr/>
          <a:lstStyle/>
          <a:p>
            <a:fld id="{0E2A1C93-7AF9-4A9B-8941-96B5EF73BBCC}" type="slidenum">
              <a:rPr lang="sv-SE" smtClean="0"/>
              <a:t>‹#›</a:t>
            </a:fld>
            <a:endParaRPr lang="sv-SE" dirty="0"/>
          </a:p>
        </p:txBody>
      </p:sp>
    </p:spTree>
    <p:extLst>
      <p:ext uri="{BB962C8B-B14F-4D97-AF65-F5344CB8AC3E}">
        <p14:creationId xmlns:p14="http://schemas.microsoft.com/office/powerpoint/2010/main" val="307037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D397FD-DC1C-41C3-AE37-59115ED8AEC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935A1B3-2AC7-40C2-A8B6-F5F6CA7DE6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26B5596D-A140-484B-A510-67B0E414F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CD5339C-6A67-4876-9957-64627AD36D04}"/>
              </a:ext>
            </a:extLst>
          </p:cNvPr>
          <p:cNvSpPr>
            <a:spLocks noGrp="1"/>
          </p:cNvSpPr>
          <p:nvPr>
            <p:ph type="dt" sz="half" idx="10"/>
          </p:nvPr>
        </p:nvSpPr>
        <p:spPr/>
        <p:txBody>
          <a:bodyPr/>
          <a:lstStyle/>
          <a:p>
            <a:fld id="{76881484-9487-4875-AAA5-8CAD92C2806A}" type="datetime1">
              <a:rPr lang="sv-SE" smtClean="0"/>
              <a:t>2022-12-09</a:t>
            </a:fld>
            <a:endParaRPr lang="sv-SE" dirty="0"/>
          </a:p>
        </p:txBody>
      </p:sp>
      <p:sp>
        <p:nvSpPr>
          <p:cNvPr id="6" name="Platshållare för sidfot 5">
            <a:extLst>
              <a:ext uri="{FF2B5EF4-FFF2-40B4-BE49-F238E27FC236}">
                <a16:creationId xmlns:a16="http://schemas.microsoft.com/office/drawing/2014/main" id="{74F18413-2291-4EA3-BEAC-8A64261CF524}"/>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815A9DDD-6F01-418C-B7A6-AFA020E443F0}"/>
              </a:ext>
            </a:extLst>
          </p:cNvPr>
          <p:cNvSpPr>
            <a:spLocks noGrp="1"/>
          </p:cNvSpPr>
          <p:nvPr>
            <p:ph type="sldNum" sz="quarter" idx="12"/>
          </p:nvPr>
        </p:nvSpPr>
        <p:spPr/>
        <p:txBody>
          <a:bodyPr/>
          <a:lstStyle/>
          <a:p>
            <a:fld id="{0E2A1C93-7AF9-4A9B-8941-96B5EF73BBCC}" type="slidenum">
              <a:rPr lang="sv-SE" smtClean="0"/>
              <a:t>‹#›</a:t>
            </a:fld>
            <a:endParaRPr lang="sv-SE" dirty="0"/>
          </a:p>
        </p:txBody>
      </p:sp>
    </p:spTree>
    <p:extLst>
      <p:ext uri="{BB962C8B-B14F-4D97-AF65-F5344CB8AC3E}">
        <p14:creationId xmlns:p14="http://schemas.microsoft.com/office/powerpoint/2010/main" val="347915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4CD80D1-9B19-463B-AAEB-7CD72F241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1B9D56D-E86A-43C0-B43F-7092D33B65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10CBE8B-D8B8-4590-9A8E-364A49A97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9966B-2CD7-466A-A2F8-623E26540351}" type="datetime1">
              <a:rPr lang="sv-SE" smtClean="0"/>
              <a:t>2022-12-09</a:t>
            </a:fld>
            <a:endParaRPr lang="sv-SE" dirty="0"/>
          </a:p>
        </p:txBody>
      </p:sp>
      <p:sp>
        <p:nvSpPr>
          <p:cNvPr id="5" name="Platshållare för sidfot 4">
            <a:extLst>
              <a:ext uri="{FF2B5EF4-FFF2-40B4-BE49-F238E27FC236}">
                <a16:creationId xmlns:a16="http://schemas.microsoft.com/office/drawing/2014/main" id="{4F430DBA-4FCE-4BFF-976A-CEB37609FA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78B55A59-5F7C-4752-BA2B-3BFE647554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A1C93-7AF9-4A9B-8941-96B5EF73BBCC}" type="slidenum">
              <a:rPr lang="sv-SE" smtClean="0"/>
              <a:t>‹#›</a:t>
            </a:fld>
            <a:endParaRPr lang="sv-SE" dirty="0"/>
          </a:p>
        </p:txBody>
      </p:sp>
    </p:spTree>
    <p:extLst>
      <p:ext uri="{BB962C8B-B14F-4D97-AF65-F5344CB8AC3E}">
        <p14:creationId xmlns:p14="http://schemas.microsoft.com/office/powerpoint/2010/main" val="1525417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28_35DFB86A.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hsb.se/stockholm/bo-i-hsb/bo-i-bostadsratt-eller-hyresratt/skotseltip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rubin.sumsys.se/forms/default.aspx?WK=Q5OTRUB0OMY3Z7N&amp;zipcode=13134&amp;area=Nacka&amp;info3=Sicklahu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service.stockholm@hsb.se"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mailto:styrelsen@sicklahus.se"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1</a:t>
            </a:fld>
            <a:endParaRPr lang="sv-SE" dirty="0"/>
          </a:p>
        </p:txBody>
      </p:sp>
      <p:pic>
        <p:nvPicPr>
          <p:cNvPr id="7" name="Bildobjekt 6">
            <a:extLst>
              <a:ext uri="{FF2B5EF4-FFF2-40B4-BE49-F238E27FC236}">
                <a16:creationId xmlns:a16="http://schemas.microsoft.com/office/drawing/2014/main" id="{BA1B0503-56A5-42E2-A0FE-201516E2B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229" y="3868615"/>
            <a:ext cx="5239573" cy="1939337"/>
          </a:xfrm>
          <a:prstGeom prst="rect">
            <a:avLst/>
          </a:prstGeom>
        </p:spPr>
      </p:pic>
      <p:sp>
        <p:nvSpPr>
          <p:cNvPr id="8" name="Rubrik 1">
            <a:extLst>
              <a:ext uri="{FF2B5EF4-FFF2-40B4-BE49-F238E27FC236}">
                <a16:creationId xmlns:a16="http://schemas.microsoft.com/office/drawing/2014/main" id="{414FCE62-4474-4441-A1A4-51749008CB29}"/>
              </a:ext>
            </a:extLst>
          </p:cNvPr>
          <p:cNvSpPr>
            <a:spLocks noGrp="1"/>
          </p:cNvSpPr>
          <p:nvPr>
            <p:ph type="subTitle" idx="1"/>
          </p:nvPr>
        </p:nvSpPr>
        <p:spPr>
          <a:xfrm>
            <a:off x="1120725" y="793820"/>
            <a:ext cx="9379802" cy="2407131"/>
          </a:xfrm>
        </p:spPr>
        <p:txBody>
          <a:bodyPr>
            <a:noAutofit/>
          </a:bodyPr>
          <a:lstStyle/>
          <a:p>
            <a:r>
              <a:rPr lang="sv-SE" sz="48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VÄLKOMMEN TILL </a:t>
            </a:r>
          </a:p>
          <a:p>
            <a:endParaRPr lang="sv-SE" sz="48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sv-SE" sz="48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INFORMATION</a:t>
            </a:r>
          </a:p>
          <a:p>
            <a:br>
              <a:rPr lang="sv-SE" sz="44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endParaRPr lang="sv-SE" sz="4400" dirty="0"/>
          </a:p>
        </p:txBody>
      </p:sp>
    </p:spTree>
    <p:extLst>
      <p:ext uri="{BB962C8B-B14F-4D97-AF65-F5344CB8AC3E}">
        <p14:creationId xmlns:p14="http://schemas.microsoft.com/office/powerpoint/2010/main" val="2562687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10</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015" y="252644"/>
            <a:ext cx="1581785" cy="585470"/>
          </a:xfrm>
          <a:prstGeom prst="rect">
            <a:avLst/>
          </a:prstGeom>
        </p:spPr>
      </p:pic>
      <p:sp>
        <p:nvSpPr>
          <p:cNvPr id="9" name="textruta 8">
            <a:extLst>
              <a:ext uri="{FF2B5EF4-FFF2-40B4-BE49-F238E27FC236}">
                <a16:creationId xmlns:a16="http://schemas.microsoft.com/office/drawing/2014/main" id="{85602520-62BB-6FEE-B033-4E1BD339B032}"/>
              </a:ext>
            </a:extLst>
          </p:cNvPr>
          <p:cNvSpPr txBox="1"/>
          <p:nvPr/>
        </p:nvSpPr>
        <p:spPr>
          <a:xfrm>
            <a:off x="775854" y="1145309"/>
            <a:ext cx="11214439" cy="3722750"/>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sv-SE"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Byggnation av tak över piskbalkong </a:t>
            </a:r>
            <a:r>
              <a:rPr lang="sv-S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på Atlasvägen</a:t>
            </a:r>
            <a:r>
              <a:rPr lang="sv-SE"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sv-SE" sz="2400" dirty="0">
                <a:effectLst/>
                <a:latin typeface="Arial" panose="020B0604020202020204" pitchFamily="34" charset="0"/>
                <a:ea typeface="Calibri" panose="020F0502020204030204" pitchFamily="34" charset="0"/>
                <a:cs typeface="Times New Roman" panose="02020603050405020304" pitchFamily="18" charset="0"/>
              </a:rPr>
              <a:t>61</a:t>
            </a:r>
            <a:r>
              <a:rPr lang="sv-SE"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sv-S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nov – dec 2023.</a:t>
            </a:r>
          </a:p>
          <a:p>
            <a:pPr marL="342900" lvl="0" indent="-342900">
              <a:lnSpc>
                <a:spcPct val="107000"/>
              </a:lnSpc>
              <a:buFont typeface="Symbol" panose="05050102010706020507" pitchFamily="18" charset="2"/>
              <a:buChar char=""/>
            </a:pP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Renovering av avluftningsrören på vindarna </a:t>
            </a:r>
            <a:r>
              <a:rPr lang="sv-S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på Sickla strand nov-dec. 2022</a:t>
            </a:r>
          </a:p>
          <a:p>
            <a:pPr marL="342900" lvl="0" indent="-342900">
              <a:lnSpc>
                <a:spcPct val="107000"/>
              </a:lnSpc>
              <a:buFont typeface="Symbol" panose="05050102010706020507" pitchFamily="18" charset="2"/>
              <a:buChar char=""/>
            </a:pP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Skador på fasad AV 61 </a:t>
            </a:r>
            <a:r>
              <a:rPr lang="sv-S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kommer att åtgärdas under 2023.</a:t>
            </a:r>
          </a:p>
          <a:p>
            <a:pPr marL="342900" lvl="0" indent="-342900">
              <a:lnSpc>
                <a:spcPct val="107000"/>
              </a:lnSpc>
              <a:buFont typeface="Symbol" panose="05050102010706020507" pitchFamily="18" charset="2"/>
              <a:buChar char=""/>
            </a:pPr>
            <a:endParaRPr lang="sv-SE" sz="24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2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Byte av ingående varm- och kallvattenstråk </a:t>
            </a:r>
            <a:r>
              <a:rPr lang="sv-SE"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(rör) i källarna på Sickla strand. </a:t>
            </a:r>
          </a:p>
          <a:p>
            <a:pPr lvl="0">
              <a:lnSpc>
                <a:spcPct val="107000"/>
              </a:lnSpc>
            </a:pPr>
            <a:r>
              <a:rPr lang="sv-SE"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Arbetet har inte beslutats pga. besparingsskäl. Mer info kommer.</a:t>
            </a:r>
          </a:p>
          <a:p>
            <a:pPr marL="342900" lvl="0" indent="-342900">
              <a:lnSpc>
                <a:spcPct val="107000"/>
              </a:lnSpc>
              <a:spcAft>
                <a:spcPts val="800"/>
              </a:spcAft>
              <a:buFont typeface="Symbol" panose="05050102010706020507" pitchFamily="18" charset="2"/>
              <a:buChar char=""/>
            </a:pPr>
            <a:endParaRPr lang="sv-SE" sz="24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536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11</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sp>
        <p:nvSpPr>
          <p:cNvPr id="7" name="Rubrik 6">
            <a:extLst>
              <a:ext uri="{FF2B5EF4-FFF2-40B4-BE49-F238E27FC236}">
                <a16:creationId xmlns:a16="http://schemas.microsoft.com/office/drawing/2014/main" id="{5112076E-CE92-AA00-A50A-86420C1E35DB}"/>
              </a:ext>
            </a:extLst>
          </p:cNvPr>
          <p:cNvSpPr>
            <a:spLocks noGrp="1"/>
          </p:cNvSpPr>
          <p:nvPr>
            <p:ph type="ctrTitle"/>
          </p:nvPr>
        </p:nvSpPr>
        <p:spPr>
          <a:xfrm>
            <a:off x="179294" y="412376"/>
            <a:ext cx="11474823" cy="5719483"/>
          </a:xfrm>
        </p:spPr>
        <p:txBody>
          <a:bodyPr>
            <a:noAutofit/>
          </a:bodyPr>
          <a:lstStyle/>
          <a:p>
            <a:pPr algn="l"/>
            <a:br>
              <a:rPr lang="sv-SE" sz="1800" dirty="0"/>
            </a:br>
            <a:endParaRPr lang="sv-SE" sz="1800" dirty="0"/>
          </a:p>
        </p:txBody>
      </p:sp>
      <p:sp>
        <p:nvSpPr>
          <p:cNvPr id="3" name="textruta 2">
            <a:extLst>
              <a:ext uri="{FF2B5EF4-FFF2-40B4-BE49-F238E27FC236}">
                <a16:creationId xmlns:a16="http://schemas.microsoft.com/office/drawing/2014/main" id="{8F4A1606-761B-2616-760F-FE850ED36B9F}"/>
              </a:ext>
            </a:extLst>
          </p:cNvPr>
          <p:cNvSpPr txBox="1"/>
          <p:nvPr/>
        </p:nvSpPr>
        <p:spPr>
          <a:xfrm>
            <a:off x="537883" y="267980"/>
            <a:ext cx="11322424" cy="6379310"/>
          </a:xfrm>
          <a:prstGeom prst="rect">
            <a:avLst/>
          </a:prstGeom>
          <a:noFill/>
        </p:spPr>
        <p:txBody>
          <a:bodyPr wrap="square">
            <a:spAutoFit/>
          </a:bodyPr>
          <a:lstStyle/>
          <a:p>
            <a:pPr marL="342900" lvl="0" indent="-342900">
              <a:lnSpc>
                <a:spcPct val="200000"/>
              </a:lnSpc>
              <a:buFont typeface="Arial" panose="020B0604020202020204" pitchFamily="34" charset="0"/>
              <a:buChar char="•"/>
            </a:pPr>
            <a:r>
              <a:rPr lang="sv-SE"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Radonmätning pågår</a:t>
            </a:r>
            <a:r>
              <a:rPr lang="sv-S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Mer info kommer när den är klar i vinter.</a:t>
            </a:r>
          </a:p>
          <a:p>
            <a:pPr marL="342900" lvl="0" indent="-342900">
              <a:lnSpc>
                <a:spcPct val="200000"/>
              </a:lnSpc>
              <a:buFont typeface="Arial" panose="020B0604020202020204" pitchFamily="34" charset="0"/>
              <a:buChar char="•"/>
            </a:pPr>
            <a:r>
              <a:rPr lang="sv-SE"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Energibesparande åtgärder</a:t>
            </a: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1074738">
              <a:lnSpc>
                <a:spcPct val="200000"/>
              </a:lnSpc>
              <a:buFont typeface="Arial" panose="020B0604020202020204" pitchFamily="34" charset="0"/>
              <a:buChar char="•"/>
            </a:pPr>
            <a:r>
              <a:rPr lang="sv-SE"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Installation av sensorer på allmänbelysning</a:t>
            </a: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Arial" panose="020B0604020202020204" pitchFamily="34" charset="0"/>
              <a:buChar char="•"/>
            </a:pPr>
            <a:r>
              <a:rPr lang="sv-SE"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Injustering av torkutrustning </a:t>
            </a:r>
          </a:p>
          <a:p>
            <a:pPr marL="342900" lvl="0" indent="-342900">
              <a:lnSpc>
                <a:spcPct val="200000"/>
              </a:lnSpc>
              <a:buFont typeface="Arial" panose="020B0604020202020204" pitchFamily="34" charset="0"/>
              <a:buChar char="•"/>
            </a:pPr>
            <a:r>
              <a:rPr lang="sv-SE"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Installation av </a:t>
            </a:r>
            <a:r>
              <a:rPr lang="sv-SE" sz="2400" b="1" dirty="0">
                <a:effectLst/>
                <a:latin typeface="Arial" panose="020B0604020202020204" pitchFamily="34" charset="0"/>
                <a:ea typeface="Calibri" panose="020F0502020204030204" pitchFamily="34" charset="0"/>
                <a:cs typeface="Times New Roman" panose="02020603050405020304" pitchFamily="18" charset="0"/>
              </a:rPr>
              <a:t>ventilation</a:t>
            </a:r>
            <a:r>
              <a:rPr lang="sv-SE"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 tvättstugorna</a:t>
            </a: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Arial" panose="020B0604020202020204" pitchFamily="34" charset="0"/>
              <a:buChar char="•"/>
            </a:pPr>
            <a:r>
              <a:rPr lang="sv-SE" sz="2400" b="1" dirty="0">
                <a:effectLst/>
                <a:latin typeface="Arial" panose="020B0604020202020204" pitchFamily="34" charset="0"/>
                <a:ea typeface="Calibri" panose="020F0502020204030204" pitchFamily="34" charset="0"/>
                <a:cs typeface="Times New Roman" panose="02020603050405020304" pitchFamily="18" charset="0"/>
              </a:rPr>
              <a:t>Förbättra sophantering för att bli effektivare och besparande </a:t>
            </a: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200000"/>
              </a:lnSpc>
              <a:buFont typeface="Courier New" panose="02070309020205020404" pitchFamily="49" charset="0"/>
              <a:buChar char="o"/>
            </a:pPr>
            <a:r>
              <a:rPr lang="sv-S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Planera för att sammanföra alla sopor till ett utrymme per gård.</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200000"/>
              </a:lnSpc>
              <a:buFont typeface="Courier New" panose="02070309020205020404" pitchFamily="49" charset="0"/>
              <a:buChar char="o"/>
            </a:pPr>
            <a:r>
              <a:rPr lang="sv-S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Samspel med boende innebär stora besparingsmöjligheter</a:t>
            </a:r>
            <a:r>
              <a:rPr lang="sv-SE"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a:p>
            <a:pPr lvl="0">
              <a:lnSpc>
                <a:spcPct val="107000"/>
              </a:lnSpc>
              <a:spcAft>
                <a:spcPts val="800"/>
              </a:spcAft>
            </a:pP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1207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95D70D-2549-1D06-1843-8D1BA6C47734}"/>
              </a:ext>
            </a:extLst>
          </p:cNvPr>
          <p:cNvSpPr>
            <a:spLocks noGrp="1"/>
          </p:cNvSpPr>
          <p:nvPr>
            <p:ph type="title"/>
          </p:nvPr>
        </p:nvSpPr>
        <p:spPr>
          <a:xfrm>
            <a:off x="838200" y="498764"/>
            <a:ext cx="9839036" cy="1164215"/>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sv-SE" sz="32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SOLCELLER, KOLLEKTIV MÄTNING EL, LADDPLATSER</a:t>
            </a:r>
            <a:br>
              <a:rPr kumimoji="0" lang="sv-SE" sz="32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1ACD7EB5-AA42-2E00-3C5E-2FCA5CDABF44}"/>
              </a:ext>
            </a:extLst>
          </p:cNvPr>
          <p:cNvSpPr>
            <a:spLocks noGrp="1"/>
          </p:cNvSpPr>
          <p:nvPr>
            <p:ph idx="1"/>
          </p:nvPr>
        </p:nvSpPr>
        <p:spPr/>
        <p:txBody>
          <a:bodyPr>
            <a:normAutofit lnSpcReduction="10000"/>
          </a:bodyPr>
          <a:lstStyle/>
          <a:p>
            <a:r>
              <a:rPr lang="sv-SE" dirty="0"/>
              <a:t>Läget med höga elpriser gör att frågan om att investera i solceller har kommit en ny dager. För ett halvår sedan såg det ut som en olönsam investering, i dag är det intressant. </a:t>
            </a:r>
          </a:p>
          <a:p>
            <a:r>
              <a:rPr lang="sv-SE" dirty="0"/>
              <a:t>Solceller kommer (förmodligen) att vara lönsamt på längre sikt även om elpriserna skulle sjunka från dagens höga nivå</a:t>
            </a:r>
          </a:p>
          <a:p>
            <a:r>
              <a:rPr lang="sv-SE" dirty="0"/>
              <a:t>Styrelsen kommer att ta fram ett underlag för investeringsbeslut under hösten. Det kommer därefter att presenteras för medlemmarna.</a:t>
            </a:r>
          </a:p>
          <a:p>
            <a:r>
              <a:rPr lang="sv-SE" dirty="0"/>
              <a:t>Vi har bestämt att pausa frågan om kollektiv mätning av el och </a:t>
            </a:r>
            <a:r>
              <a:rPr lang="sv-SE" dirty="0" err="1"/>
              <a:t>laddplatser</a:t>
            </a:r>
            <a:r>
              <a:rPr lang="sv-SE" dirty="0"/>
              <a:t> för elfordon i avvaktan på att underlaget om solceller är klart</a:t>
            </a:r>
          </a:p>
        </p:txBody>
      </p:sp>
      <p:sp>
        <p:nvSpPr>
          <p:cNvPr id="4" name="Platshållare för sidfot 3">
            <a:extLst>
              <a:ext uri="{FF2B5EF4-FFF2-40B4-BE49-F238E27FC236}">
                <a16:creationId xmlns:a16="http://schemas.microsoft.com/office/drawing/2014/main" id="{BB729646-49F8-1F16-E69B-38F17070026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C203451-2248-95F7-B9B9-5EB4CB2C0439}"/>
              </a:ext>
            </a:extLst>
          </p:cNvPr>
          <p:cNvSpPr>
            <a:spLocks noGrp="1"/>
          </p:cNvSpPr>
          <p:nvPr>
            <p:ph type="sldNum" sz="quarter" idx="12"/>
          </p:nvPr>
        </p:nvSpPr>
        <p:spPr/>
        <p:txBody>
          <a:bodyPr/>
          <a:lstStyle/>
          <a:p>
            <a:fld id="{0E2A1C93-7AF9-4A9B-8941-96B5EF73BBCC}" type="slidenum">
              <a:rPr lang="sv-SE" smtClean="0"/>
              <a:t>12</a:t>
            </a:fld>
            <a:endParaRPr lang="sv-SE" dirty="0"/>
          </a:p>
        </p:txBody>
      </p:sp>
      <p:pic>
        <p:nvPicPr>
          <p:cNvPr id="6" name="Bildobjekt 5">
            <a:extLst>
              <a:ext uri="{FF2B5EF4-FFF2-40B4-BE49-F238E27FC236}">
                <a16:creationId xmlns:a16="http://schemas.microsoft.com/office/drawing/2014/main" id="{015765BB-FC88-E1C5-5D6B-27BF5D422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52644"/>
            <a:ext cx="1581785" cy="585470"/>
          </a:xfrm>
          <a:prstGeom prst="rect">
            <a:avLst/>
          </a:prstGeom>
        </p:spPr>
      </p:pic>
    </p:spTree>
    <p:extLst>
      <p:ext uri="{BB962C8B-B14F-4D97-AF65-F5344CB8AC3E}">
        <p14:creationId xmlns:p14="http://schemas.microsoft.com/office/powerpoint/2010/main" val="1669208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13</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pic>
        <p:nvPicPr>
          <p:cNvPr id="2" name="Bildobjekt 1">
            <a:extLst>
              <a:ext uri="{FF2B5EF4-FFF2-40B4-BE49-F238E27FC236}">
                <a16:creationId xmlns:a16="http://schemas.microsoft.com/office/drawing/2014/main" id="{726F03C7-D3D0-389C-C6A4-25B90372A38F}"/>
              </a:ext>
            </a:extLst>
          </p:cNvPr>
          <p:cNvPicPr>
            <a:picLocks noChangeAspect="1"/>
          </p:cNvPicPr>
          <p:nvPr/>
        </p:nvPicPr>
        <p:blipFill>
          <a:blip r:embed="rId3"/>
          <a:stretch>
            <a:fillRect/>
          </a:stretch>
        </p:blipFill>
        <p:spPr>
          <a:xfrm>
            <a:off x="105705" y="875347"/>
            <a:ext cx="11980590" cy="5702300"/>
          </a:xfrm>
          <a:prstGeom prst="rect">
            <a:avLst/>
          </a:prstGeom>
        </p:spPr>
      </p:pic>
    </p:spTree>
    <p:extLst>
      <p:ext uri="{BB962C8B-B14F-4D97-AF65-F5344CB8AC3E}">
        <p14:creationId xmlns:p14="http://schemas.microsoft.com/office/powerpoint/2010/main" val="692545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14</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sp>
        <p:nvSpPr>
          <p:cNvPr id="8" name="textruta 7">
            <a:extLst>
              <a:ext uri="{FF2B5EF4-FFF2-40B4-BE49-F238E27FC236}">
                <a16:creationId xmlns:a16="http://schemas.microsoft.com/office/drawing/2014/main" id="{97425434-3FCD-4E26-9DEA-FD43B7607933}"/>
              </a:ext>
            </a:extLst>
          </p:cNvPr>
          <p:cNvSpPr txBox="1"/>
          <p:nvPr/>
        </p:nvSpPr>
        <p:spPr>
          <a:xfrm>
            <a:off x="333487" y="343935"/>
            <a:ext cx="10920548" cy="5089085"/>
          </a:xfrm>
          <a:prstGeom prst="rect">
            <a:avLst/>
          </a:prstGeom>
          <a:noFill/>
        </p:spPr>
        <p:txBody>
          <a:bodyPr wrap="square">
            <a:spAutoFit/>
          </a:bodyPr>
          <a:lstStyle/>
          <a:p>
            <a:pPr>
              <a:spcBef>
                <a:spcPts val="1200"/>
              </a:spcBef>
            </a:pPr>
            <a:r>
              <a:rPr lang="sv-SE" sz="3600" b="1" kern="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STAMBYTE</a:t>
            </a:r>
          </a:p>
          <a:p>
            <a:pPr>
              <a:lnSpc>
                <a:spcPct val="115000"/>
              </a:lnSpc>
            </a:pPr>
            <a:endParaRPr lang="sv-SE"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Char char="•"/>
            </a:pPr>
            <a:r>
              <a:rPr lang="sv-SE" sz="2000" dirty="0">
                <a:effectLst/>
                <a:latin typeface="Arial" panose="020B0604020202020204" pitchFamily="34" charset="0"/>
                <a:ea typeface="Calibri" panose="020F0502020204030204" pitchFamily="34" charset="0"/>
                <a:cs typeface="Arial" panose="020B0604020202020204" pitchFamily="34" charset="0"/>
              </a:rPr>
              <a:t>I samband med stamspolning utfördes en inventering av stammarna med bl.a. ultraljud. Stammarnas skick bevakas och underhålls kontinuerligt.</a:t>
            </a:r>
          </a:p>
          <a:p>
            <a:pPr marL="342900" indent="-342900">
              <a:lnSpc>
                <a:spcPct val="150000"/>
              </a:lnSpc>
              <a:buFont typeface="Arial" panose="020B0604020202020204" pitchFamily="34" charset="0"/>
              <a:buChar char="•"/>
            </a:pPr>
            <a:r>
              <a:rPr lang="sv-SE" sz="2000" dirty="0">
                <a:latin typeface="Arial" panose="020B0604020202020204" pitchFamily="34" charset="0"/>
                <a:ea typeface="Calibri" panose="020F0502020204030204" pitchFamily="34" charset="0"/>
                <a:cs typeface="Arial" panose="020B0604020202020204" pitchFamily="34" charset="0"/>
              </a:rPr>
              <a:t>Har ni planer för egna renoveringar, så kontakta styrelsen för godkännande och för mer info</a:t>
            </a:r>
          </a:p>
          <a:p>
            <a:pPr marL="342900" indent="-342900">
              <a:lnSpc>
                <a:spcPct val="150000"/>
              </a:lnSpc>
              <a:buFont typeface="Arial" panose="020B0604020202020204" pitchFamily="34" charset="0"/>
              <a:buChar char="•"/>
            </a:pPr>
            <a:endParaRPr lang="sv-SE" sz="20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sv-SE" sz="2000" b="1" dirty="0">
                <a:effectLst/>
                <a:latin typeface="Arial" panose="020B0604020202020204" pitchFamily="34" charset="0"/>
                <a:ea typeface="Calibri" panose="020F0502020204030204" pitchFamily="34" charset="0"/>
                <a:cs typeface="Arial" panose="020B0604020202020204" pitchFamily="34" charset="0"/>
              </a:rPr>
              <a:t>Sickla strand: </a:t>
            </a:r>
            <a:r>
              <a:rPr lang="sv-SE" sz="2000" dirty="0">
                <a:effectLst/>
                <a:latin typeface="Arial" panose="020B0604020202020204" pitchFamily="34" charset="0"/>
                <a:ea typeface="Calibri" panose="020F0502020204030204" pitchFamily="34" charset="0"/>
                <a:cs typeface="Arial" panose="020B0604020202020204" pitchFamily="34" charset="0"/>
              </a:rPr>
              <a:t>Stammarna byttes runt 1990 i de flesta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lägenheter. Bedöms bli aktuellt inom 10-15 år. Vissa är äldre och byts under 2022 – 2023. Några byttes ut 2019. Åtgärdat akut i tvättstugorna på SS 19 och 82.</a:t>
            </a:r>
          </a:p>
          <a:p>
            <a:pPr marL="342900" indent="-342900">
              <a:lnSpc>
                <a:spcPct val="150000"/>
              </a:lnSpc>
              <a:buFont typeface="Arial" panose="020B0604020202020204" pitchFamily="34" charset="0"/>
              <a:buChar char="•"/>
            </a:pPr>
            <a:r>
              <a:rPr lang="sv-SE" sz="2000" b="1" dirty="0">
                <a:solidFill>
                  <a:prstClr val="black"/>
                </a:solidFill>
                <a:latin typeface="Arial" panose="020B0604020202020204" pitchFamily="34" charset="0"/>
                <a:ea typeface="Calibri" panose="020F0502020204030204" pitchFamily="34" charset="0"/>
                <a:cs typeface="Arial" panose="020B0604020202020204" pitchFamily="34" charset="0"/>
              </a:rPr>
              <a:t>Atlasvägen</a:t>
            </a:r>
            <a:r>
              <a:rPr lang="sv-SE" sz="2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sv-SE" sz="2000" dirty="0">
                <a:effectLst/>
                <a:latin typeface="Arial" panose="020B0604020202020204" pitchFamily="34" charset="0"/>
                <a:ea typeface="Calibri" panose="020F0502020204030204" pitchFamily="34" charset="0"/>
                <a:cs typeface="Arial" panose="020B0604020202020204" pitchFamily="34" charset="0"/>
              </a:rPr>
              <a:t>Byttes i badrum 1997 och kök 2011. Byte om 20–30 år.</a:t>
            </a:r>
          </a:p>
          <a:p>
            <a:pPr algn="ctr">
              <a:spcBef>
                <a:spcPts val="1200"/>
              </a:spcBef>
            </a:pPr>
            <a:endParaRPr lang="sv-SE" dirty="0"/>
          </a:p>
        </p:txBody>
      </p:sp>
    </p:spTree>
    <p:extLst>
      <p:ext uri="{BB962C8B-B14F-4D97-AF65-F5344CB8AC3E}">
        <p14:creationId xmlns:p14="http://schemas.microsoft.com/office/powerpoint/2010/main" val="539310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15</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sp>
        <p:nvSpPr>
          <p:cNvPr id="10" name="textruta 9">
            <a:extLst>
              <a:ext uri="{FF2B5EF4-FFF2-40B4-BE49-F238E27FC236}">
                <a16:creationId xmlns:a16="http://schemas.microsoft.com/office/drawing/2014/main" id="{F6BF5987-D2D9-DBA8-A3B4-14A0B165331E}"/>
              </a:ext>
            </a:extLst>
          </p:cNvPr>
          <p:cNvSpPr txBox="1"/>
          <p:nvPr/>
        </p:nvSpPr>
        <p:spPr>
          <a:xfrm>
            <a:off x="2807801" y="2366683"/>
            <a:ext cx="6964214" cy="646331"/>
          </a:xfrm>
          <a:prstGeom prst="rect">
            <a:avLst/>
          </a:prstGeom>
          <a:noFill/>
        </p:spPr>
        <p:txBody>
          <a:bodyPr wrap="none" rtlCol="0">
            <a:spAutoFit/>
          </a:bodyPr>
          <a:lstStyle/>
          <a:p>
            <a:r>
              <a:rPr lang="sv-SE" sz="3600" b="1" dirty="0">
                <a:solidFill>
                  <a:schemeClr val="accent1">
                    <a:lumMod val="75000"/>
                  </a:schemeClr>
                </a:solidFill>
              </a:rPr>
              <a:t>VERKSAMHETSANALYS &amp; EKONOMI</a:t>
            </a:r>
          </a:p>
        </p:txBody>
      </p:sp>
    </p:spTree>
    <p:extLst>
      <p:ext uri="{BB962C8B-B14F-4D97-AF65-F5344CB8AC3E}">
        <p14:creationId xmlns:p14="http://schemas.microsoft.com/office/powerpoint/2010/main" val="214674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16</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sp>
        <p:nvSpPr>
          <p:cNvPr id="8" name="textruta 7">
            <a:extLst>
              <a:ext uri="{FF2B5EF4-FFF2-40B4-BE49-F238E27FC236}">
                <a16:creationId xmlns:a16="http://schemas.microsoft.com/office/drawing/2014/main" id="{BBC89B7E-366B-4D54-A513-830BB9A7EDA2}"/>
              </a:ext>
            </a:extLst>
          </p:cNvPr>
          <p:cNvSpPr txBox="1"/>
          <p:nvPr/>
        </p:nvSpPr>
        <p:spPr>
          <a:xfrm>
            <a:off x="325439" y="280353"/>
            <a:ext cx="11617179" cy="6186309"/>
          </a:xfrm>
          <a:prstGeom prst="rect">
            <a:avLst/>
          </a:prstGeom>
          <a:noFill/>
        </p:spPr>
        <p:txBody>
          <a:bodyPr wrap="square">
            <a:spAutoFit/>
          </a:bodyPr>
          <a:lstStyle/>
          <a:p>
            <a:pPr>
              <a:lnSpc>
                <a:spcPct val="200000"/>
              </a:lnSpc>
              <a:spcBef>
                <a:spcPts val="1200"/>
              </a:spcBef>
            </a:pPr>
            <a:r>
              <a:rPr lang="sv-SE" sz="3600" b="1" kern="0" dirty="0">
                <a:solidFill>
                  <a:schemeClr val="accent1">
                    <a:lumMod val="75000"/>
                  </a:schemeClr>
                </a:solidFill>
                <a:latin typeface="Arial" panose="020B0604020202020204" pitchFamily="34" charset="0"/>
                <a:cs typeface="Arial" panose="020B0604020202020204" pitchFamily="34" charset="0"/>
              </a:rPr>
              <a:t>FÖRUTSÄTTNINGAR</a:t>
            </a:r>
          </a:p>
          <a:p>
            <a:pPr marL="342900" indent="-342900">
              <a:lnSpc>
                <a:spcPct val="150000"/>
              </a:lnSpc>
              <a:spcBef>
                <a:spcPts val="1200"/>
              </a:spcBef>
              <a:buFont typeface="Arial" panose="020B0604020202020204" pitchFamily="34" charset="0"/>
              <a:buChar char="•"/>
            </a:pPr>
            <a:r>
              <a:rPr lang="sv-SE" sz="2000" dirty="0">
                <a:effectLst/>
                <a:latin typeface="Arial" panose="020B0604020202020204" pitchFamily="34" charset="0"/>
                <a:ea typeface="Calibri" panose="020F0502020204030204" pitchFamily="34" charset="0"/>
                <a:cs typeface="Arial" panose="020B0604020202020204" pitchFamily="34" charset="0"/>
              </a:rPr>
              <a:t>Vi har alla en ny situation med hög inflation, stigande räntor som leder till ökade räntekostnader, högre elpriser och en oro kring världsläget. </a:t>
            </a:r>
            <a:r>
              <a:rPr lang="sv-SE" sz="2000"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p>
          <a:p>
            <a:pPr marL="342900" indent="-342900">
              <a:lnSpc>
                <a:spcPct val="150000"/>
              </a:lnSpc>
              <a:spcBef>
                <a:spcPts val="1200"/>
              </a:spcBef>
              <a:buFont typeface="Arial" panose="020B0604020202020204" pitchFamily="34" charset="0"/>
              <a:buChar char="•"/>
            </a:pPr>
            <a:r>
              <a:rPr lang="sv-SE" sz="2000" dirty="0">
                <a:effectLst/>
                <a:latin typeface="Arial" panose="020B0604020202020204" pitchFamily="34" charset="0"/>
                <a:ea typeface="Calibri" panose="020F0502020204030204" pitchFamily="34" charset="0"/>
                <a:cs typeface="Arial" panose="020B0604020202020204" pitchFamily="34" charset="0"/>
              </a:rPr>
              <a:t>Osäkerheten om framtida kostnader är betydande. </a:t>
            </a:r>
          </a:p>
          <a:p>
            <a:pPr marL="342900" indent="-342900">
              <a:lnSpc>
                <a:spcPct val="150000"/>
              </a:lnSpc>
              <a:spcBef>
                <a:spcPts val="1200"/>
              </a:spcBef>
              <a:buFont typeface="Arial" panose="020B0604020202020204" pitchFamily="34" charset="0"/>
              <a:buChar char="•"/>
            </a:pPr>
            <a:r>
              <a:rPr lang="sv-SE" sz="2000" dirty="0">
                <a:effectLst/>
                <a:latin typeface="Arial" panose="020B0604020202020204" pitchFamily="34" charset="0"/>
                <a:ea typeface="Calibri" panose="020F0502020204030204" pitchFamily="34" charset="0"/>
                <a:cs typeface="Arial" panose="020B0604020202020204" pitchFamily="34" charset="0"/>
              </a:rPr>
              <a:t>Bostäder och fastigheter i övrigt måste skötas och underhållas på bästa möjliga sätt. </a:t>
            </a:r>
          </a:p>
          <a:p>
            <a:pPr marL="342900" indent="-342900">
              <a:lnSpc>
                <a:spcPct val="150000"/>
              </a:lnSpc>
              <a:spcBef>
                <a:spcPts val="1200"/>
              </a:spcBef>
              <a:buFont typeface="Arial" panose="020B0604020202020204" pitchFamily="34" charset="0"/>
              <a:buChar char="•"/>
            </a:pPr>
            <a:r>
              <a:rPr lang="sv-SE" sz="2000" dirty="0">
                <a:effectLst/>
                <a:latin typeface="Arial" panose="020B0604020202020204" pitchFamily="34" charset="0"/>
                <a:ea typeface="Calibri" panose="020F0502020204030204" pitchFamily="34" charset="0"/>
                <a:cs typeface="Arial" panose="020B0604020202020204" pitchFamily="34" charset="0"/>
              </a:rPr>
              <a:t>Det </a:t>
            </a:r>
            <a:r>
              <a:rPr lang="sv-SE" sz="2000" u="sng" dirty="0">
                <a:effectLst/>
                <a:latin typeface="Arial" panose="020B0604020202020204" pitchFamily="34" charset="0"/>
                <a:ea typeface="Calibri" panose="020F0502020204030204" pitchFamily="34" charset="0"/>
                <a:cs typeface="Arial" panose="020B0604020202020204" pitchFamily="34" charset="0"/>
              </a:rPr>
              <a:t>är</a:t>
            </a:r>
            <a:r>
              <a:rPr lang="sv-SE" sz="2000" dirty="0">
                <a:effectLst/>
                <a:latin typeface="Arial" panose="020B0604020202020204" pitchFamily="34" charset="0"/>
                <a:ea typeface="Calibri" panose="020F0502020204030204" pitchFamily="34" charset="0"/>
                <a:cs typeface="Arial" panose="020B0604020202020204" pitchFamily="34" charset="0"/>
              </a:rPr>
              <a:t> en utmaning att möta kostnadsökningen samtidigt som vi </a:t>
            </a:r>
            <a:r>
              <a:rPr lang="sv-SE" sz="2000" b="1" dirty="0">
                <a:effectLst/>
                <a:latin typeface="Arial" panose="020B0604020202020204" pitchFamily="34" charset="0"/>
                <a:ea typeface="Calibri" panose="020F0502020204030204" pitchFamily="34" charset="0"/>
                <a:cs typeface="Arial" panose="020B0604020202020204" pitchFamily="34" charset="0"/>
              </a:rPr>
              <a:t>måste</a:t>
            </a:r>
            <a:r>
              <a:rPr lang="sv-SE" sz="2000" dirty="0">
                <a:effectLst/>
                <a:latin typeface="Arial" panose="020B0604020202020204" pitchFamily="34" charset="0"/>
                <a:ea typeface="Calibri" panose="020F0502020204030204" pitchFamily="34" charset="0"/>
                <a:cs typeface="Arial" panose="020B0604020202020204" pitchFamily="34" charset="0"/>
              </a:rPr>
              <a:t> gå vidare med de stora renoverings- och underhållsprojekten.</a:t>
            </a:r>
          </a:p>
          <a:p>
            <a:pPr marL="342900" indent="-342900">
              <a:lnSpc>
                <a:spcPct val="150000"/>
              </a:lnSpc>
              <a:spcBef>
                <a:spcPts val="1200"/>
              </a:spcBef>
              <a:buFont typeface="Arial" panose="020B0604020202020204" pitchFamily="34" charset="0"/>
              <a:buChar char="•"/>
            </a:pPr>
            <a:r>
              <a:rPr lang="sv-SE" sz="2000" dirty="0">
                <a:effectLst/>
                <a:latin typeface="Arial" panose="020B0604020202020204" pitchFamily="34" charset="0"/>
                <a:ea typeface="Calibri" panose="020F0502020204030204" pitchFamily="34" charset="0"/>
                <a:cs typeface="Arial" panose="020B0604020202020204" pitchFamily="34" charset="0"/>
              </a:rPr>
              <a:t>Och vissa driftkostnader kan vi faktiskt </a:t>
            </a:r>
            <a:r>
              <a:rPr lang="sv-SE" sz="2000" dirty="0">
                <a:latin typeface="Arial" panose="020B0604020202020204" pitchFamily="34" charset="0"/>
                <a:ea typeface="Calibri" panose="020F0502020204030204" pitchFamily="34" charset="0"/>
                <a:cs typeface="Arial" panose="020B0604020202020204" pitchFamily="34" charset="0"/>
              </a:rPr>
              <a:t>hålla nere om vi hjälps åt. </a:t>
            </a:r>
            <a:r>
              <a:rPr lang="sv-SE" sz="2000" dirty="0">
                <a:effectLst/>
                <a:latin typeface="Arial" panose="020B0604020202020204" pitchFamily="34" charset="0"/>
                <a:ea typeface="Calibri" panose="020F0502020204030204" pitchFamily="34" charset="0"/>
                <a:cs typeface="Arial" panose="020B0604020202020204" pitchFamily="34" charset="0"/>
              </a:rPr>
              <a:t>Vi vill få med alla boende på tåget…</a:t>
            </a:r>
          </a:p>
          <a:p>
            <a:pPr>
              <a:spcBef>
                <a:spcPts val="1200"/>
              </a:spcBef>
            </a:pPr>
            <a:endParaRPr lang="sv-SE"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3854186"/>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C0084F-4A45-5825-81C2-AACDE919804C}"/>
              </a:ext>
            </a:extLst>
          </p:cNvPr>
          <p:cNvSpPr>
            <a:spLocks noGrp="1"/>
          </p:cNvSpPr>
          <p:nvPr>
            <p:ph type="title"/>
          </p:nvPr>
        </p:nvSpPr>
        <p:spPr/>
        <p:txBody>
          <a:bodyPr/>
          <a:lstStyle/>
          <a:p>
            <a:r>
              <a:rPr kumimoji="0" lang="sv-SE" sz="36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j-ea"/>
                <a:cs typeface="Arial" panose="020B0604020202020204" pitchFamily="34" charset="0"/>
              </a:rPr>
              <a:t>VERKSAMHETSANALYS SAMMANFATTNING</a:t>
            </a:r>
            <a:endParaRPr lang="sv-SE" dirty="0"/>
          </a:p>
        </p:txBody>
      </p:sp>
      <p:sp>
        <p:nvSpPr>
          <p:cNvPr id="3" name="Platshållare för innehåll 2">
            <a:extLst>
              <a:ext uri="{FF2B5EF4-FFF2-40B4-BE49-F238E27FC236}">
                <a16:creationId xmlns:a16="http://schemas.microsoft.com/office/drawing/2014/main" id="{1C27D1A7-8906-C668-A9B2-56ED86E5C81A}"/>
              </a:ext>
            </a:extLst>
          </p:cNvPr>
          <p:cNvSpPr>
            <a:spLocks noGrp="1"/>
          </p:cNvSpPr>
          <p:nvPr>
            <p:ph idx="1"/>
          </p:nvPr>
        </p:nvSpPr>
        <p:spPr>
          <a:xfrm>
            <a:off x="838199" y="1825624"/>
            <a:ext cx="11187546" cy="4530725"/>
          </a:xfrm>
        </p:spPr>
        <p:txBody>
          <a:bodyPr>
            <a:normAutofit/>
          </a:bodyPr>
          <a:lstStyle/>
          <a:p>
            <a:pPr>
              <a:lnSpc>
                <a:spcPct val="100000"/>
              </a:lnSpc>
            </a:pPr>
            <a:r>
              <a:rPr lang="sv-SE" sz="2800" dirty="0">
                <a:latin typeface="Arial" panose="020B0604020202020204" pitchFamily="34" charset="0"/>
                <a:cs typeface="Arial" panose="020B0604020202020204" pitchFamily="34" charset="0"/>
              </a:rPr>
              <a:t>Brf Sicklahus ekonomi har goda fundament. Föreningen är lågt belånad och har låga driftkostnader. </a:t>
            </a:r>
          </a:p>
          <a:p>
            <a:pPr>
              <a:lnSpc>
                <a:spcPct val="100000"/>
              </a:lnSpc>
            </a:pPr>
            <a:r>
              <a:rPr lang="sv-SE" dirty="0">
                <a:latin typeface="Arial" panose="020B0604020202020204" pitchFamily="34" charset="0"/>
                <a:cs typeface="Arial" panose="020B0604020202020204" pitchFamily="34" charset="0"/>
              </a:rPr>
              <a:t>Detta tillsammans med att det ska utföras stora underhållsåtgärder närmaste åren</a:t>
            </a:r>
            <a:endParaRPr lang="sv-SE" sz="2800" dirty="0">
              <a:latin typeface="Arial" panose="020B0604020202020204" pitchFamily="34" charset="0"/>
              <a:cs typeface="Arial" panose="020B0604020202020204" pitchFamily="34" charset="0"/>
            </a:endParaRPr>
          </a:p>
          <a:p>
            <a:pPr>
              <a:lnSpc>
                <a:spcPct val="100000"/>
              </a:lnSpc>
            </a:pPr>
            <a:r>
              <a:rPr lang="sv-SE" dirty="0">
                <a:latin typeface="Arial" panose="020B0604020202020204" pitchFamily="34" charset="0"/>
                <a:cs typeface="Arial" panose="020B0604020202020204" pitchFamily="34" charset="0"/>
              </a:rPr>
              <a:t>Samtidigt som både räntan och elpriser stiger kraftigt innebär att föreningen behöver höja sina årsavgifter påtagligt kommande åren.</a:t>
            </a:r>
          </a:p>
          <a:p>
            <a:pPr>
              <a:lnSpc>
                <a:spcPct val="100000"/>
              </a:lnSpc>
            </a:pPr>
            <a:r>
              <a:rPr lang="sv-SE" sz="2800" dirty="0">
                <a:latin typeface="Arial" panose="020B0604020202020204" pitchFamily="34" charset="0"/>
                <a:cs typeface="Arial" panose="020B0604020202020204" pitchFamily="34" charset="0"/>
              </a:rPr>
              <a:t>Eftersom föreningens värmeproduktion drivs med hjälp av el innebär det att de kraftigt stigande elpriserna påverkar föreningen i större utsträckning än genomsnittet.</a:t>
            </a:r>
            <a:endParaRPr lang="sv-SE" dirty="0"/>
          </a:p>
        </p:txBody>
      </p:sp>
      <p:sp>
        <p:nvSpPr>
          <p:cNvPr id="4" name="Platshållare för sidfot 3">
            <a:extLst>
              <a:ext uri="{FF2B5EF4-FFF2-40B4-BE49-F238E27FC236}">
                <a16:creationId xmlns:a16="http://schemas.microsoft.com/office/drawing/2014/main" id="{78393674-46BE-77E9-24FE-F6F155F961C4}"/>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53A8FA9B-90AE-49F0-2ED7-C73587E0F79A}"/>
              </a:ext>
            </a:extLst>
          </p:cNvPr>
          <p:cNvSpPr>
            <a:spLocks noGrp="1"/>
          </p:cNvSpPr>
          <p:nvPr>
            <p:ph type="sldNum" sz="quarter" idx="12"/>
          </p:nvPr>
        </p:nvSpPr>
        <p:spPr/>
        <p:txBody>
          <a:bodyPr/>
          <a:lstStyle/>
          <a:p>
            <a:fld id="{0E2A1C93-7AF9-4A9B-8941-96B5EF73BBCC}" type="slidenum">
              <a:rPr lang="sv-SE" smtClean="0"/>
              <a:t>17</a:t>
            </a:fld>
            <a:endParaRPr lang="sv-SE" dirty="0"/>
          </a:p>
        </p:txBody>
      </p:sp>
      <p:pic>
        <p:nvPicPr>
          <p:cNvPr id="6" name="Bildobjekt 5">
            <a:extLst>
              <a:ext uri="{FF2B5EF4-FFF2-40B4-BE49-F238E27FC236}">
                <a16:creationId xmlns:a16="http://schemas.microsoft.com/office/drawing/2014/main" id="{F813977A-D985-48C3-844C-08AC3A318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492" y="230188"/>
            <a:ext cx="1581785" cy="585470"/>
          </a:xfrm>
          <a:prstGeom prst="rect">
            <a:avLst/>
          </a:prstGeom>
        </p:spPr>
      </p:pic>
    </p:spTree>
    <p:extLst>
      <p:ext uri="{BB962C8B-B14F-4D97-AF65-F5344CB8AC3E}">
        <p14:creationId xmlns:p14="http://schemas.microsoft.com/office/powerpoint/2010/main" val="129784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18</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pic>
        <p:nvPicPr>
          <p:cNvPr id="10" name="Bildobjekt 9">
            <a:extLst>
              <a:ext uri="{FF2B5EF4-FFF2-40B4-BE49-F238E27FC236}">
                <a16:creationId xmlns:a16="http://schemas.microsoft.com/office/drawing/2014/main" id="{2AC23D8D-625D-F8E2-3FBB-0FE8E306F1C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4929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19</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pic>
        <p:nvPicPr>
          <p:cNvPr id="3" name="Bildobjekt 2">
            <a:extLst>
              <a:ext uri="{FF2B5EF4-FFF2-40B4-BE49-F238E27FC236}">
                <a16:creationId xmlns:a16="http://schemas.microsoft.com/office/drawing/2014/main" id="{1F26CF68-266E-1914-D0F9-B57A0C584EDB}"/>
              </a:ext>
            </a:extLst>
          </p:cNvPr>
          <p:cNvPicPr>
            <a:picLocks noChangeAspect="1"/>
          </p:cNvPicPr>
          <p:nvPr/>
        </p:nvPicPr>
        <p:blipFill>
          <a:blip r:embed="rId3"/>
          <a:stretch>
            <a:fillRect/>
          </a:stretch>
        </p:blipFill>
        <p:spPr>
          <a:xfrm>
            <a:off x="-1075175" y="-633046"/>
            <a:ext cx="14774861" cy="8310859"/>
          </a:xfrm>
          <a:prstGeom prst="rect">
            <a:avLst/>
          </a:prstGeom>
        </p:spPr>
      </p:pic>
    </p:spTree>
    <p:extLst>
      <p:ext uri="{BB962C8B-B14F-4D97-AF65-F5344CB8AC3E}">
        <p14:creationId xmlns:p14="http://schemas.microsoft.com/office/powerpoint/2010/main" val="370180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0E0263-2F07-4F15-9A70-EA5ADFF983D7}"/>
              </a:ext>
            </a:extLst>
          </p:cNvPr>
          <p:cNvSpPr>
            <a:spLocks noGrp="1"/>
          </p:cNvSpPr>
          <p:nvPr>
            <p:ph type="ctrTitle"/>
          </p:nvPr>
        </p:nvSpPr>
        <p:spPr>
          <a:xfrm>
            <a:off x="322729" y="206188"/>
            <a:ext cx="11386583" cy="6799007"/>
          </a:xfrm>
        </p:spPr>
        <p:txBody>
          <a:bodyPr>
            <a:noAutofit/>
          </a:bodyPr>
          <a:lstStyle/>
          <a:p>
            <a:pPr algn="l">
              <a:lnSpc>
                <a:spcPct val="150000"/>
              </a:lnSpc>
            </a:pPr>
            <a:br>
              <a:rPr lang="sv-SE" sz="2000" dirty="0">
                <a:latin typeface="Arial" panose="020B0604020202020204" pitchFamily="34" charset="0"/>
                <a:cs typeface="Arial" panose="020B0604020202020204" pitchFamily="34" charset="0"/>
              </a:rPr>
            </a:br>
            <a:br>
              <a:rPr lang="sv-SE" sz="2000" dirty="0">
                <a:latin typeface="Arial" panose="020B0604020202020204" pitchFamily="34" charset="0"/>
                <a:cs typeface="Arial" panose="020B0604020202020204" pitchFamily="34" charset="0"/>
              </a:rPr>
            </a:br>
            <a:r>
              <a:rPr lang="sv-SE" sz="2000" dirty="0">
                <a:latin typeface="Arial" panose="020B0604020202020204" pitchFamily="34" charset="0"/>
                <a:cs typeface="Arial" panose="020B0604020202020204" pitchFamily="34" charset="0"/>
              </a:rPr>
              <a:t> </a:t>
            </a:r>
            <a:endParaRPr lang="sv-SE" sz="2400" dirty="0">
              <a:latin typeface="Arial" panose="020B0604020202020204" pitchFamily="34" charset="0"/>
              <a:cs typeface="Arial" panose="020B0604020202020204" pitchFamily="34" charset="0"/>
            </a:endParaRPr>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2</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094" y="280353"/>
            <a:ext cx="1581785" cy="585470"/>
          </a:xfrm>
          <a:prstGeom prst="rect">
            <a:avLst/>
          </a:prstGeom>
        </p:spPr>
      </p:pic>
      <p:sp>
        <p:nvSpPr>
          <p:cNvPr id="3" name="textruta 2">
            <a:extLst>
              <a:ext uri="{FF2B5EF4-FFF2-40B4-BE49-F238E27FC236}">
                <a16:creationId xmlns:a16="http://schemas.microsoft.com/office/drawing/2014/main" id="{F1E268D3-A098-77FA-89B6-B93850D2E08D}"/>
              </a:ext>
            </a:extLst>
          </p:cNvPr>
          <p:cNvSpPr txBox="1"/>
          <p:nvPr/>
        </p:nvSpPr>
        <p:spPr>
          <a:xfrm>
            <a:off x="1048128" y="280353"/>
            <a:ext cx="8927145" cy="6463308"/>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sv-SE" sz="2400" dirty="0">
                <a:solidFill>
                  <a:schemeClr val="accent1">
                    <a:lumMod val="75000"/>
                  </a:schemeClr>
                </a:solidFill>
                <a:latin typeface="Arial" panose="020B0604020202020204" pitchFamily="34" charset="0"/>
                <a:cs typeface="Arial" panose="020B0604020202020204" pitchFamily="34" charset="0"/>
              </a:rPr>
              <a:t>Målsättningen med informationen</a:t>
            </a:r>
          </a:p>
          <a:p>
            <a:pPr marL="342900" indent="-342900">
              <a:lnSpc>
                <a:spcPct val="150000"/>
              </a:lnSpc>
              <a:buFont typeface="Wingdings" panose="05000000000000000000" pitchFamily="2" charset="2"/>
              <a:buChar char="§"/>
            </a:pPr>
            <a:r>
              <a:rPr lang="sv-SE" sz="2400" dirty="0">
                <a:solidFill>
                  <a:schemeClr val="accent1">
                    <a:lumMod val="75000"/>
                  </a:schemeClr>
                </a:solidFill>
                <a:latin typeface="Arial" panose="020B0604020202020204" pitchFamily="34" charset="0"/>
                <a:cs typeface="Arial" panose="020B0604020202020204" pitchFamily="34" charset="0"/>
              </a:rPr>
              <a:t>Kort fakta om Sicklahus</a:t>
            </a:r>
          </a:p>
          <a:p>
            <a:pPr marL="342900" indent="-342900">
              <a:lnSpc>
                <a:spcPct val="150000"/>
              </a:lnSpc>
              <a:buFont typeface="Wingdings" panose="05000000000000000000" pitchFamily="2" charset="2"/>
              <a:buChar char="§"/>
            </a:pPr>
            <a:r>
              <a:rPr lang="sv-SE" sz="2400" dirty="0">
                <a:solidFill>
                  <a:schemeClr val="accent1">
                    <a:lumMod val="75000"/>
                  </a:schemeClr>
                </a:solidFill>
                <a:latin typeface="Arial" panose="020B0604020202020204" pitchFamily="34" charset="0"/>
                <a:cs typeface="Arial" panose="020B0604020202020204" pitchFamily="34" charset="0"/>
              </a:rPr>
              <a:t>Underhållsplan och kommande renoveringar</a:t>
            </a:r>
          </a:p>
          <a:p>
            <a:pPr marL="342900" indent="-342900">
              <a:lnSpc>
                <a:spcPct val="150000"/>
              </a:lnSpc>
              <a:buFont typeface="Wingdings" panose="05000000000000000000" pitchFamily="2" charset="2"/>
              <a:buChar char="§"/>
            </a:pPr>
            <a:r>
              <a:rPr lang="sv-SE" sz="2400" dirty="0">
                <a:solidFill>
                  <a:schemeClr val="accent1">
                    <a:lumMod val="75000"/>
                  </a:schemeClr>
                </a:solidFill>
                <a:latin typeface="Arial" panose="020B0604020202020204" pitchFamily="34" charset="0"/>
                <a:cs typeface="Arial" panose="020B0604020202020204" pitchFamily="34" charset="0"/>
              </a:rPr>
              <a:t>Solceller </a:t>
            </a:r>
          </a:p>
          <a:p>
            <a:pPr marL="342900" indent="-342900">
              <a:lnSpc>
                <a:spcPct val="150000"/>
              </a:lnSpc>
              <a:buFont typeface="Wingdings" panose="05000000000000000000" pitchFamily="2" charset="2"/>
              <a:buChar char="§"/>
            </a:pPr>
            <a:r>
              <a:rPr lang="sv-SE" sz="2400" dirty="0">
                <a:solidFill>
                  <a:schemeClr val="accent1">
                    <a:lumMod val="75000"/>
                  </a:schemeClr>
                </a:solidFill>
                <a:latin typeface="Arial" panose="020B0604020202020204" pitchFamily="34" charset="0"/>
                <a:cs typeface="Arial" panose="020B0604020202020204" pitchFamily="34" charset="0"/>
              </a:rPr>
              <a:t>Tidsplan för större projekt mellan 2022 – 2028</a:t>
            </a:r>
          </a:p>
          <a:p>
            <a:pPr marL="342900" indent="-342900">
              <a:lnSpc>
                <a:spcPct val="150000"/>
              </a:lnSpc>
              <a:buFont typeface="Wingdings" panose="05000000000000000000" pitchFamily="2" charset="2"/>
              <a:buChar char="§"/>
            </a:pPr>
            <a:r>
              <a:rPr lang="sv-SE" sz="2400" dirty="0">
                <a:solidFill>
                  <a:schemeClr val="accent1">
                    <a:lumMod val="75000"/>
                  </a:schemeClr>
                </a:solidFill>
                <a:latin typeface="Arial" panose="020B0604020202020204" pitchFamily="34" charset="0"/>
                <a:cs typeface="Arial" panose="020B0604020202020204" pitchFamily="34" charset="0"/>
              </a:rPr>
              <a:t>Verksamhetsanalys &amp; ekonomi</a:t>
            </a:r>
          </a:p>
          <a:p>
            <a:pPr marL="342900" indent="-342900">
              <a:lnSpc>
                <a:spcPct val="150000"/>
              </a:lnSpc>
              <a:buFont typeface="Wingdings" panose="05000000000000000000" pitchFamily="2" charset="2"/>
              <a:buChar char="§"/>
            </a:pPr>
            <a:r>
              <a:rPr lang="sv-SE" sz="2400" dirty="0">
                <a:solidFill>
                  <a:schemeClr val="accent1">
                    <a:lumMod val="75000"/>
                  </a:schemeClr>
                </a:solidFill>
                <a:latin typeface="Arial" panose="020B0604020202020204" pitchFamily="34" charset="0"/>
                <a:cs typeface="Arial" panose="020B0604020202020204" pitchFamily="34" charset="0"/>
              </a:rPr>
              <a:t>Besparingsåtgärder</a:t>
            </a:r>
          </a:p>
          <a:p>
            <a:pPr marL="342900" indent="-342900">
              <a:lnSpc>
                <a:spcPct val="150000"/>
              </a:lnSpc>
              <a:buFont typeface="Wingdings" panose="05000000000000000000" pitchFamily="2" charset="2"/>
              <a:buChar char="§"/>
            </a:pPr>
            <a:r>
              <a:rPr lang="sv-SE" sz="2400" dirty="0">
                <a:solidFill>
                  <a:schemeClr val="accent1">
                    <a:lumMod val="75000"/>
                  </a:schemeClr>
                </a:solidFill>
                <a:latin typeface="Arial" panose="020B0604020202020204" pitchFamily="34" charset="0"/>
                <a:cs typeface="Arial" panose="020B0604020202020204" pitchFamily="34" charset="0"/>
              </a:rPr>
              <a:t>Källsortering</a:t>
            </a:r>
          </a:p>
          <a:p>
            <a:pPr marL="342900" indent="-342900">
              <a:lnSpc>
                <a:spcPct val="150000"/>
              </a:lnSpc>
              <a:buFont typeface="Wingdings" panose="05000000000000000000" pitchFamily="2" charset="2"/>
              <a:buChar char="§"/>
            </a:pPr>
            <a:r>
              <a:rPr lang="sv-SE" sz="2400" dirty="0">
                <a:solidFill>
                  <a:schemeClr val="accent1">
                    <a:lumMod val="75000"/>
                  </a:schemeClr>
                </a:solidFill>
                <a:latin typeface="Arial" panose="020B0604020202020204" pitchFamily="34" charset="0"/>
                <a:cs typeface="Arial" panose="020B0604020202020204" pitchFamily="34" charset="0"/>
              </a:rPr>
              <a:t>Energikostnader</a:t>
            </a:r>
          </a:p>
          <a:p>
            <a:pPr marL="342900" indent="-342900">
              <a:lnSpc>
                <a:spcPct val="150000"/>
              </a:lnSpc>
              <a:buFont typeface="Wingdings" panose="05000000000000000000" pitchFamily="2" charset="2"/>
              <a:buChar char="§"/>
            </a:pPr>
            <a:r>
              <a:rPr lang="sv-SE" sz="2400" dirty="0">
                <a:solidFill>
                  <a:schemeClr val="accent1">
                    <a:lumMod val="75000"/>
                  </a:schemeClr>
                </a:solidFill>
                <a:latin typeface="Arial" panose="020B0604020202020204" pitchFamily="34" charset="0"/>
                <a:cs typeface="Arial" panose="020B0604020202020204" pitchFamily="34" charset="0"/>
              </a:rPr>
              <a:t>Lite av varje</a:t>
            </a:r>
          </a:p>
          <a:p>
            <a:pPr marL="342900" indent="-342900">
              <a:lnSpc>
                <a:spcPct val="150000"/>
              </a:lnSpc>
              <a:buFont typeface="Wingdings" panose="05000000000000000000" pitchFamily="2" charset="2"/>
              <a:buChar char="§"/>
            </a:pPr>
            <a:r>
              <a:rPr lang="sv-SE" sz="2400" dirty="0">
                <a:solidFill>
                  <a:schemeClr val="accent1">
                    <a:lumMod val="75000"/>
                  </a:schemeClr>
                </a:solidFill>
                <a:latin typeface="Arial" panose="020B0604020202020204" pitchFamily="34" charset="0"/>
                <a:cs typeface="Arial" panose="020B0604020202020204" pitchFamily="34" charset="0"/>
              </a:rPr>
              <a:t>Felanmälan och kontakt med förvaltare</a:t>
            </a:r>
          </a:p>
          <a:p>
            <a:endParaRPr lang="sv-SE" dirty="0"/>
          </a:p>
        </p:txBody>
      </p:sp>
    </p:spTree>
    <p:extLst>
      <p:ext uri="{BB962C8B-B14F-4D97-AF65-F5344CB8AC3E}">
        <p14:creationId xmlns:p14="http://schemas.microsoft.com/office/powerpoint/2010/main" val="3248633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20</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pic>
        <p:nvPicPr>
          <p:cNvPr id="9" name="Bildobjekt 8">
            <a:extLst>
              <a:ext uri="{FF2B5EF4-FFF2-40B4-BE49-F238E27FC236}">
                <a16:creationId xmlns:a16="http://schemas.microsoft.com/office/drawing/2014/main" id="{AF53EAF2-0ACE-1567-EF4E-5932F8FE6E0D}"/>
              </a:ext>
            </a:extLst>
          </p:cNvPr>
          <p:cNvPicPr>
            <a:picLocks noChangeAspect="1"/>
          </p:cNvPicPr>
          <p:nvPr/>
        </p:nvPicPr>
        <p:blipFill>
          <a:blip r:embed="rId3"/>
          <a:stretch>
            <a:fillRect/>
          </a:stretch>
        </p:blipFill>
        <p:spPr>
          <a:xfrm>
            <a:off x="-2497486" y="0"/>
            <a:ext cx="16895269" cy="9503589"/>
          </a:xfrm>
          <a:prstGeom prst="rect">
            <a:avLst/>
          </a:prstGeom>
        </p:spPr>
      </p:pic>
    </p:spTree>
    <p:extLst>
      <p:ext uri="{BB962C8B-B14F-4D97-AF65-F5344CB8AC3E}">
        <p14:creationId xmlns:p14="http://schemas.microsoft.com/office/powerpoint/2010/main" val="2408680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ECFE5-535B-FA0D-A871-4952C8E96A41}"/>
              </a:ext>
            </a:extLst>
          </p:cNvPr>
          <p:cNvSpPr>
            <a:spLocks noGrp="1"/>
          </p:cNvSpPr>
          <p:nvPr>
            <p:ph type="title"/>
          </p:nvPr>
        </p:nvSpPr>
        <p:spPr>
          <a:xfrm>
            <a:off x="838200" y="337416"/>
            <a:ext cx="10515600" cy="1325563"/>
          </a:xfrm>
        </p:spPr>
        <p:txBody>
          <a:bodyPr/>
          <a:lstStyle/>
          <a:p>
            <a:r>
              <a:rPr lang="sv-SE" sz="3600" b="1" dirty="0">
                <a:solidFill>
                  <a:schemeClr val="accent1">
                    <a:lumMod val="75000"/>
                  </a:schemeClr>
                </a:solidFill>
                <a:latin typeface="Arial" panose="020B0604020202020204" pitchFamily="34" charset="0"/>
                <a:cs typeface="Times New Roman" panose="02020603050405020304" pitchFamily="18" charset="0"/>
              </a:rPr>
              <a:t>ÅTGÄRDER</a:t>
            </a:r>
          </a:p>
        </p:txBody>
      </p:sp>
      <p:sp>
        <p:nvSpPr>
          <p:cNvPr id="3" name="Platshållare för innehåll 2">
            <a:extLst>
              <a:ext uri="{FF2B5EF4-FFF2-40B4-BE49-F238E27FC236}">
                <a16:creationId xmlns:a16="http://schemas.microsoft.com/office/drawing/2014/main" id="{9EB92A20-9918-B903-3325-9C797DBDFC86}"/>
              </a:ext>
            </a:extLst>
          </p:cNvPr>
          <p:cNvSpPr>
            <a:spLocks noGrp="1"/>
          </p:cNvSpPr>
          <p:nvPr>
            <p:ph idx="1"/>
          </p:nvPr>
        </p:nvSpPr>
        <p:spPr/>
        <p:txBody>
          <a:bodyPr/>
          <a:lstStyle/>
          <a:p>
            <a:r>
              <a:rPr lang="sv-SE" dirty="0">
                <a:solidFill>
                  <a:srgbClr val="000000"/>
                </a:solidFill>
                <a:latin typeface="Arial" panose="020B0604020202020204" pitchFamily="34" charset="0"/>
                <a:cs typeface="Times New Roman" panose="02020603050405020304" pitchFamily="18" charset="0"/>
              </a:rPr>
              <a:t>Styrelsen har beslutat att höja avgifterna med 5 % från och med den 1 jan 2023</a:t>
            </a:r>
          </a:p>
          <a:p>
            <a:endParaRPr lang="sv-SE" dirty="0">
              <a:solidFill>
                <a:srgbClr val="000000"/>
              </a:solidFill>
              <a:latin typeface="Arial" panose="020B0604020202020204" pitchFamily="34" charset="0"/>
              <a:cs typeface="Times New Roman" panose="02020603050405020304" pitchFamily="18" charset="0"/>
            </a:endParaRPr>
          </a:p>
          <a:p>
            <a:pPr lvl="1"/>
            <a:r>
              <a:rPr lang="sv-SE" dirty="0"/>
              <a:t> </a:t>
            </a:r>
            <a:r>
              <a:rPr lang="sv-SE" dirty="0">
                <a:solidFill>
                  <a:srgbClr val="000000"/>
                </a:solidFill>
                <a:latin typeface="Arial" panose="020B0604020202020204" pitchFamily="34" charset="0"/>
                <a:ea typeface="Calibri" panose="020F0502020204030204" pitchFamily="34" charset="0"/>
                <a:cs typeface="Times New Roman" panose="02020603050405020304" pitchFamily="18" charset="0"/>
              </a:rPr>
              <a:t>Från 572: - per kvm till 600: - per kvm och år</a:t>
            </a:r>
          </a:p>
          <a:p>
            <a:endParaRPr lang="sv-SE" sz="2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r>
              <a:rPr lang="sv-SE" dirty="0">
                <a:solidFill>
                  <a:srgbClr val="000000"/>
                </a:solidFill>
                <a:latin typeface="Arial" panose="020B0604020202020204" pitchFamily="34" charset="0"/>
                <a:ea typeface="Calibri" panose="020F0502020204030204" pitchFamily="34" charset="0"/>
                <a:cs typeface="Times New Roman" panose="02020603050405020304" pitchFamily="18" charset="0"/>
              </a:rPr>
              <a:t>Y</a:t>
            </a:r>
            <a:r>
              <a:rPr lang="sv-SE"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tterligare avgiftshöjningar kommer behöva genomföras även de kommande åren. </a:t>
            </a:r>
          </a:p>
          <a:p>
            <a:r>
              <a:rPr lang="sv-SE"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Omfattningen är bland annat beroende av hur ekonomin i samhället utvecklas</a:t>
            </a:r>
          </a:p>
          <a:p>
            <a:endParaRPr lang="sv-SE"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1"/>
            <a:endParaRPr lang="sv-SE" dirty="0"/>
          </a:p>
          <a:p>
            <a:endParaRPr lang="sv-SE" dirty="0"/>
          </a:p>
          <a:p>
            <a:endParaRPr lang="sv-SE" dirty="0"/>
          </a:p>
        </p:txBody>
      </p:sp>
      <p:sp>
        <p:nvSpPr>
          <p:cNvPr id="4" name="Platshållare för sidfot 3">
            <a:extLst>
              <a:ext uri="{FF2B5EF4-FFF2-40B4-BE49-F238E27FC236}">
                <a16:creationId xmlns:a16="http://schemas.microsoft.com/office/drawing/2014/main" id="{6BABF827-6E74-CBEC-A28A-101A42D99718}"/>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725CB34A-F153-B803-FECA-088EE0896FA2}"/>
              </a:ext>
            </a:extLst>
          </p:cNvPr>
          <p:cNvSpPr>
            <a:spLocks noGrp="1"/>
          </p:cNvSpPr>
          <p:nvPr>
            <p:ph type="sldNum" sz="quarter" idx="12"/>
          </p:nvPr>
        </p:nvSpPr>
        <p:spPr/>
        <p:txBody>
          <a:bodyPr/>
          <a:lstStyle/>
          <a:p>
            <a:fld id="{0E2A1C93-7AF9-4A9B-8941-96B5EF73BBCC}" type="slidenum">
              <a:rPr lang="sv-SE" smtClean="0"/>
              <a:t>21</a:t>
            </a:fld>
            <a:endParaRPr lang="sv-SE" dirty="0"/>
          </a:p>
        </p:txBody>
      </p:sp>
      <p:pic>
        <p:nvPicPr>
          <p:cNvPr id="6" name="Bildobjekt 5">
            <a:extLst>
              <a:ext uri="{FF2B5EF4-FFF2-40B4-BE49-F238E27FC236}">
                <a16:creationId xmlns:a16="http://schemas.microsoft.com/office/drawing/2014/main" id="{F94BB699-1E7E-5000-2B2F-C41D34FFD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323" y="108816"/>
            <a:ext cx="1581785" cy="585470"/>
          </a:xfrm>
          <a:prstGeom prst="rect">
            <a:avLst/>
          </a:prstGeom>
        </p:spPr>
      </p:pic>
    </p:spTree>
    <p:extLst>
      <p:ext uri="{BB962C8B-B14F-4D97-AF65-F5344CB8AC3E}">
        <p14:creationId xmlns:p14="http://schemas.microsoft.com/office/powerpoint/2010/main" val="229908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F09B20-3FF9-30E7-C3E8-B74A27A6B16C}"/>
              </a:ext>
            </a:extLst>
          </p:cNvPr>
          <p:cNvSpPr>
            <a:spLocks noGrp="1"/>
          </p:cNvSpPr>
          <p:nvPr>
            <p:ph type="title"/>
          </p:nvPr>
        </p:nvSpPr>
        <p:spPr/>
        <p:txBody>
          <a:bodyPr>
            <a:normAutofit/>
          </a:bodyPr>
          <a:lstStyle/>
          <a:p>
            <a:r>
              <a:rPr lang="sv-SE" sz="3600" b="1" dirty="0">
                <a:solidFill>
                  <a:schemeClr val="accent1">
                    <a:lumMod val="75000"/>
                  </a:schemeClr>
                </a:solidFill>
                <a:latin typeface="Arial" panose="020B0604020202020204" pitchFamily="34" charset="0"/>
                <a:cs typeface="Times New Roman" panose="02020603050405020304" pitchFamily="18" charset="0"/>
              </a:rPr>
              <a:t>VI KAN HJÄLPAS ÅT ATT HÅLLA NER FÖRENINGENS KOSTNADER</a:t>
            </a:r>
          </a:p>
        </p:txBody>
      </p:sp>
      <p:sp>
        <p:nvSpPr>
          <p:cNvPr id="3" name="Platshållare för innehåll 2">
            <a:extLst>
              <a:ext uri="{FF2B5EF4-FFF2-40B4-BE49-F238E27FC236}">
                <a16:creationId xmlns:a16="http://schemas.microsoft.com/office/drawing/2014/main" id="{86F8AE2B-0EF9-8B9A-0805-B9866D21E584}"/>
              </a:ext>
            </a:extLst>
          </p:cNvPr>
          <p:cNvSpPr>
            <a:spLocks noGrp="1"/>
          </p:cNvSpPr>
          <p:nvPr>
            <p:ph idx="1"/>
          </p:nvPr>
        </p:nvSpPr>
        <p:spPr/>
        <p:txBody>
          <a:bodyPr>
            <a:normAutofit/>
          </a:bodyPr>
          <a:lstStyle/>
          <a:p>
            <a:r>
              <a:rPr lang="sv-SE"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Vi kan exempelvis spara energi, källsortera sopor och vårda våra fastigheter. </a:t>
            </a:r>
          </a:p>
          <a:p>
            <a:r>
              <a:rPr lang="sv-SE"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På så sätt kan alla bidra till en ekonomiskt hållbar och bra boendemiljö. </a:t>
            </a:r>
          </a:p>
          <a:p>
            <a:endParaRPr lang="sv-SE" dirty="0"/>
          </a:p>
          <a:p>
            <a:r>
              <a:rPr lang="sv-SE" dirty="0">
                <a:solidFill>
                  <a:srgbClr val="000000"/>
                </a:solidFill>
                <a:latin typeface="Arial" panose="020B0604020202020204" pitchFamily="34" charset="0"/>
                <a:cs typeface="Times New Roman" panose="02020603050405020304" pitchFamily="18" charset="0"/>
              </a:rPr>
              <a:t>Styrelsen kommer att se över: </a:t>
            </a:r>
          </a:p>
          <a:p>
            <a:pPr lvl="1"/>
            <a:r>
              <a:rPr lang="sv-SE" dirty="0">
                <a:solidFill>
                  <a:srgbClr val="000000"/>
                </a:solidFill>
                <a:latin typeface="Arial" panose="020B0604020202020204" pitchFamily="34" charset="0"/>
                <a:cs typeface="Times New Roman" panose="02020603050405020304" pitchFamily="18" charset="0"/>
              </a:rPr>
              <a:t>Vilka intäkter vi kan skapa och öka.</a:t>
            </a:r>
          </a:p>
          <a:p>
            <a:pPr lvl="1"/>
            <a:r>
              <a:rPr lang="sv-SE" dirty="0">
                <a:solidFill>
                  <a:srgbClr val="000000"/>
                </a:solidFill>
                <a:latin typeface="Arial" panose="020B0604020202020204" pitchFamily="34" charset="0"/>
                <a:cs typeface="Times New Roman" panose="02020603050405020304" pitchFamily="18" charset="0"/>
              </a:rPr>
              <a:t>Kostnader som leverantörsavtal, låneräntor,  upphandlingar och besparingar</a:t>
            </a:r>
          </a:p>
          <a:p>
            <a:pPr lvl="1"/>
            <a:r>
              <a:rPr lang="sv-SE" dirty="0">
                <a:solidFill>
                  <a:srgbClr val="000000"/>
                </a:solidFill>
                <a:latin typeface="Arial" panose="020B0604020202020204" pitchFamily="34" charset="0"/>
                <a:cs typeface="Times New Roman" panose="02020603050405020304" pitchFamily="18" charset="0"/>
              </a:rPr>
              <a:t>Vilka besparingar vi kan göra, tex. el, förbättrad sophantering etc.</a:t>
            </a:r>
          </a:p>
          <a:p>
            <a:endParaRPr lang="sv-SE" dirty="0">
              <a:solidFill>
                <a:srgbClr val="000000"/>
              </a:solidFill>
              <a:latin typeface="Arial" panose="020B0604020202020204" pitchFamily="34" charset="0"/>
              <a:cs typeface="Times New Roman" panose="02020603050405020304" pitchFamily="18" charset="0"/>
            </a:endParaRPr>
          </a:p>
        </p:txBody>
      </p:sp>
      <p:sp>
        <p:nvSpPr>
          <p:cNvPr id="4" name="Platshållare för sidfot 3">
            <a:extLst>
              <a:ext uri="{FF2B5EF4-FFF2-40B4-BE49-F238E27FC236}">
                <a16:creationId xmlns:a16="http://schemas.microsoft.com/office/drawing/2014/main" id="{D27EBEA7-3E32-02FC-8882-9511BF78FF3B}"/>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7FAE9EC3-CC0C-4D79-4D86-9837D17863FA}"/>
              </a:ext>
            </a:extLst>
          </p:cNvPr>
          <p:cNvSpPr>
            <a:spLocks noGrp="1"/>
          </p:cNvSpPr>
          <p:nvPr>
            <p:ph type="sldNum" sz="quarter" idx="12"/>
          </p:nvPr>
        </p:nvSpPr>
        <p:spPr/>
        <p:txBody>
          <a:bodyPr/>
          <a:lstStyle/>
          <a:p>
            <a:fld id="{0E2A1C93-7AF9-4A9B-8941-96B5EF73BBCC}" type="slidenum">
              <a:rPr lang="sv-SE" smtClean="0"/>
              <a:t>22</a:t>
            </a:fld>
            <a:endParaRPr lang="sv-SE" dirty="0"/>
          </a:p>
        </p:txBody>
      </p:sp>
      <p:pic>
        <p:nvPicPr>
          <p:cNvPr id="6" name="Bildobjekt 5">
            <a:extLst>
              <a:ext uri="{FF2B5EF4-FFF2-40B4-BE49-F238E27FC236}">
                <a16:creationId xmlns:a16="http://schemas.microsoft.com/office/drawing/2014/main" id="{2F11FC55-4955-D14A-18CD-EA72ADB93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323" y="108816"/>
            <a:ext cx="1581785" cy="585470"/>
          </a:xfrm>
          <a:prstGeom prst="rect">
            <a:avLst/>
          </a:prstGeom>
        </p:spPr>
      </p:pic>
    </p:spTree>
    <p:extLst>
      <p:ext uri="{BB962C8B-B14F-4D97-AF65-F5344CB8AC3E}">
        <p14:creationId xmlns:p14="http://schemas.microsoft.com/office/powerpoint/2010/main" val="1588291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23</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771" y="152540"/>
            <a:ext cx="1581785" cy="585470"/>
          </a:xfrm>
          <a:prstGeom prst="rect">
            <a:avLst/>
          </a:prstGeom>
        </p:spPr>
      </p:pic>
      <p:sp>
        <p:nvSpPr>
          <p:cNvPr id="3" name="textruta 2">
            <a:extLst>
              <a:ext uri="{FF2B5EF4-FFF2-40B4-BE49-F238E27FC236}">
                <a16:creationId xmlns:a16="http://schemas.microsoft.com/office/drawing/2014/main" id="{0B74F2BE-5CAC-22FB-3E4D-86488CBB90A2}"/>
              </a:ext>
            </a:extLst>
          </p:cNvPr>
          <p:cNvSpPr txBox="1"/>
          <p:nvPr/>
        </p:nvSpPr>
        <p:spPr>
          <a:xfrm>
            <a:off x="95656" y="445275"/>
            <a:ext cx="11618259" cy="6247864"/>
          </a:xfrm>
          <a:prstGeom prst="rect">
            <a:avLst/>
          </a:prstGeom>
          <a:noFill/>
        </p:spPr>
        <p:txBody>
          <a:bodyPr wrap="square">
            <a:spAutoFit/>
          </a:bodyPr>
          <a:lstStyle/>
          <a:p>
            <a:pPr>
              <a:spcBef>
                <a:spcPts val="1200"/>
              </a:spcBef>
            </a:pPr>
            <a:r>
              <a:rPr lang="sv-SE" sz="3600" b="1"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VI KAN BLI (ÄNNU) BÄTTRE PÅ ATT SOPSORTERA   </a:t>
            </a:r>
          </a:p>
          <a:p>
            <a:pPr>
              <a:spcBef>
                <a:spcPts val="1200"/>
              </a:spcBef>
            </a:pPr>
            <a:endParaRPr lang="sv-SE" sz="20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sv-SE" sz="2000" dirty="0">
                <a:effectLst/>
                <a:latin typeface="Arial" panose="020B0604020202020204" pitchFamily="34" charset="0"/>
                <a:ea typeface="Calibri" panose="020F0502020204030204" pitchFamily="34" charset="0"/>
                <a:cs typeface="Times New Roman" panose="02020603050405020304" pitchFamily="18" charset="0"/>
              </a:rPr>
              <a:t>Kostnaden för sophämtning är en stor kostnadspost för föreningen. </a:t>
            </a:r>
          </a:p>
          <a:p>
            <a:r>
              <a:rPr lang="sv-SE" sz="2000" dirty="0">
                <a:effectLst/>
                <a:latin typeface="Arial" panose="020B0604020202020204" pitchFamily="34" charset="0"/>
                <a:ea typeface="Calibri" panose="020F0502020204030204" pitchFamily="34" charset="0"/>
                <a:cs typeface="Times New Roman" panose="02020603050405020304" pitchFamily="18" charset="0"/>
              </a:rPr>
              <a:t>Årskostnaden är 750 000 kronor och avgiften har ökat med över 50 procent på bara några år. </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r>
              <a:rPr lang="sv-SE" sz="2000" dirty="0">
                <a:effectLst/>
                <a:latin typeface="Arial" panose="020B0604020202020204" pitchFamily="34" charset="0"/>
                <a:ea typeface="Calibri" panose="020F0502020204030204" pitchFamily="34" charset="0"/>
                <a:cs typeface="Times New Roman" panose="02020603050405020304" pitchFamily="18" charset="0"/>
              </a:rPr>
              <a:t> </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sv-SE" sz="2000" b="1" dirty="0">
                <a:effectLst/>
                <a:latin typeface="Arial" panose="020B0604020202020204" pitchFamily="34" charset="0"/>
                <a:ea typeface="Calibri" panose="020F0502020204030204" pitchFamily="34" charset="0"/>
                <a:cs typeface="Times New Roman" panose="02020603050405020304" pitchFamily="18" charset="0"/>
              </a:rPr>
              <a:t>AVGIFTERNA ÄR BETYDLIGT HÖGRE FÖR OSORTERADE SOPOR, SOM EJ KAN ÅTERVINNAS, JÄMFÖRT MED SORTERADE SOM DÅ KAN ÅTERVINNAS T. EX. NYA FÖRPACKNINGAR, GLAS, TIDNINGAR ETC. </a:t>
            </a:r>
          </a:p>
          <a:p>
            <a:endParaRPr lang="sv-SE" sz="2000" dirty="0">
              <a:latin typeface="Arial" panose="020B0604020202020204" pitchFamily="34" charset="0"/>
              <a:ea typeface="Calibri" panose="020F0502020204030204" pitchFamily="34" charset="0"/>
              <a:cs typeface="Times New Roman" panose="02020603050405020304" pitchFamily="18" charset="0"/>
            </a:endParaRPr>
          </a:p>
          <a:p>
            <a:r>
              <a:rPr lang="sv-SE" sz="2000" dirty="0">
                <a:effectLst/>
                <a:latin typeface="Arial" panose="020B0604020202020204" pitchFamily="34" charset="0"/>
                <a:ea typeface="Calibri" panose="020F0502020204030204" pitchFamily="34" charset="0"/>
                <a:cs typeface="Times New Roman" panose="02020603050405020304" pitchFamily="18" charset="0"/>
              </a:rPr>
              <a:t>Hela syftet är att vi alla ska sortera! Vi måste sortera både för att hålla föreningens kostnader nere och för att hjälpa miljön.  </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2000" dirty="0">
              <a:effectLst/>
              <a:latin typeface="Arial" panose="020B0604020202020204" pitchFamily="34" charset="0"/>
              <a:ea typeface="Calibri" panose="020F0502020204030204" pitchFamily="34" charset="0"/>
              <a:cs typeface="Times New Roman" panose="02020603050405020304" pitchFamily="18" charset="0"/>
            </a:endParaRPr>
          </a:p>
          <a:p>
            <a:r>
              <a:rPr lang="sv-SE" sz="2000" dirty="0">
                <a:effectLst/>
                <a:latin typeface="Arial" panose="020B0604020202020204" pitchFamily="34" charset="0"/>
                <a:ea typeface="Calibri" panose="020F0502020204030204" pitchFamily="34" charset="0"/>
                <a:cs typeface="Times New Roman" panose="02020603050405020304" pitchFamily="18" charset="0"/>
              </a:rPr>
              <a:t>Sortera alla de vanliga avfallstyperna dvs. matavfall, plast, metall, glas, tidningar, </a:t>
            </a:r>
            <a:r>
              <a:rPr lang="sv-SE" sz="2000" dirty="0" err="1">
                <a:effectLst/>
                <a:latin typeface="Arial" panose="020B0604020202020204" pitchFamily="34" charset="0"/>
                <a:ea typeface="Calibri" panose="020F0502020204030204" pitchFamily="34" charset="0"/>
                <a:cs typeface="Times New Roman" panose="02020603050405020304" pitchFamily="18" charset="0"/>
              </a:rPr>
              <a:t>elavfall</a:t>
            </a:r>
            <a:r>
              <a:rPr lang="sv-SE" sz="2000" dirty="0">
                <a:effectLst/>
                <a:latin typeface="Arial" panose="020B0604020202020204" pitchFamily="34" charset="0"/>
                <a:ea typeface="Calibri" panose="020F0502020204030204" pitchFamily="34" charset="0"/>
                <a:cs typeface="Times New Roman" panose="02020603050405020304" pitchFamily="18" charset="0"/>
              </a:rPr>
              <a:t>, </a:t>
            </a:r>
            <a:r>
              <a:rPr lang="sv-SE" sz="2000" dirty="0" err="1">
                <a:effectLst/>
                <a:latin typeface="Arial" panose="020B0604020202020204" pitchFamily="34" charset="0"/>
                <a:ea typeface="Calibri" panose="020F0502020204030204" pitchFamily="34" charset="0"/>
                <a:cs typeface="Times New Roman" panose="02020603050405020304" pitchFamily="18" charset="0"/>
              </a:rPr>
              <a:t>grovavfall</a:t>
            </a:r>
            <a:r>
              <a:rPr lang="sv-SE" sz="2000" dirty="0">
                <a:effectLst/>
                <a:latin typeface="Arial" panose="020B0604020202020204" pitchFamily="34" charset="0"/>
                <a:ea typeface="Calibri" panose="020F0502020204030204" pitchFamily="34" charset="0"/>
                <a:cs typeface="Times New Roman" panose="02020603050405020304" pitchFamily="18" charset="0"/>
              </a:rPr>
              <a:t>, batterier och pappersförpackningar i föreningens soprum. </a:t>
            </a:r>
          </a:p>
          <a:p>
            <a:endParaRPr lang="sv-SE" dirty="0">
              <a:latin typeface="Arial" panose="020B0604020202020204" pitchFamily="34" charset="0"/>
              <a:ea typeface="Calibri" panose="020F0502020204030204" pitchFamily="34" charset="0"/>
              <a:cs typeface="Times New Roman" panose="02020603050405020304" pitchFamily="18" charset="0"/>
            </a:endParaRPr>
          </a:p>
          <a:p>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3155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24</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sp>
        <p:nvSpPr>
          <p:cNvPr id="7" name="textruta 6">
            <a:extLst>
              <a:ext uri="{FF2B5EF4-FFF2-40B4-BE49-F238E27FC236}">
                <a16:creationId xmlns:a16="http://schemas.microsoft.com/office/drawing/2014/main" id="{091E0B13-AD1F-128D-7622-C727E1005B7D}"/>
              </a:ext>
            </a:extLst>
          </p:cNvPr>
          <p:cNvSpPr txBox="1"/>
          <p:nvPr/>
        </p:nvSpPr>
        <p:spPr>
          <a:xfrm>
            <a:off x="286104" y="136525"/>
            <a:ext cx="11167540" cy="6401753"/>
          </a:xfrm>
          <a:prstGeom prst="rect">
            <a:avLst/>
          </a:prstGeom>
          <a:noFill/>
        </p:spPr>
        <p:txBody>
          <a:bodyPr wrap="square">
            <a:spAutoFit/>
          </a:bodyPr>
          <a:lstStyle/>
          <a:p>
            <a:r>
              <a:rPr lang="sv-SE" sz="4000" b="1"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HUR GÅR DET DÅ? </a:t>
            </a:r>
          </a:p>
          <a:p>
            <a:endParaRPr lang="sv-SE" sz="2000" dirty="0">
              <a:effectLst/>
              <a:latin typeface="Arial" panose="020B0604020202020204" pitchFamily="34" charset="0"/>
              <a:ea typeface="Calibri" panose="020F0502020204030204" pitchFamily="34" charset="0"/>
              <a:cs typeface="Times New Roman" panose="02020603050405020304" pitchFamily="18" charset="0"/>
            </a:endParaRPr>
          </a:p>
          <a:p>
            <a:r>
              <a:rPr lang="sv-SE" sz="2000" dirty="0">
                <a:effectLst/>
                <a:latin typeface="Arial" panose="020B0604020202020204" pitchFamily="34" charset="0"/>
                <a:ea typeface="Calibri" panose="020F0502020204030204" pitchFamily="34" charset="0"/>
                <a:cs typeface="Times New Roman" panose="02020603050405020304" pitchFamily="18" charset="0"/>
              </a:rPr>
              <a:t>Jo, visst har det blivit mer sorterat och mindre osorterat avfall. </a:t>
            </a:r>
          </a:p>
          <a:p>
            <a:r>
              <a:rPr lang="sv-SE" sz="2000" dirty="0">
                <a:effectLst/>
                <a:latin typeface="Arial" panose="020B0604020202020204" pitchFamily="34" charset="0"/>
                <a:ea typeface="Calibri" panose="020F0502020204030204" pitchFamily="34" charset="0"/>
                <a:cs typeface="Times New Roman" panose="02020603050405020304" pitchFamily="18" charset="0"/>
              </a:rPr>
              <a:t>Men vi kan göra det ännu bättre, så vi fortsätter att tjata. ;))</a:t>
            </a:r>
          </a:p>
          <a:p>
            <a:endParaRPr lang="sv-SE" sz="2000" dirty="0">
              <a:latin typeface="Arial" panose="020B0604020202020204" pitchFamily="34" charset="0"/>
              <a:ea typeface="Calibri" panose="020F0502020204030204" pitchFamily="34" charset="0"/>
              <a:cs typeface="Times New Roman" panose="02020603050405020304" pitchFamily="18" charset="0"/>
            </a:endParaRPr>
          </a:p>
          <a:p>
            <a:r>
              <a:rPr lang="sv-SE" sz="2000" b="1" dirty="0">
                <a:effectLst/>
                <a:latin typeface="Arial" panose="020B0604020202020204" pitchFamily="34" charset="0"/>
                <a:ea typeface="Calibri" panose="020F0502020204030204" pitchFamily="34" charset="0"/>
                <a:cs typeface="Times New Roman" panose="02020603050405020304" pitchFamily="18" charset="0"/>
              </a:rPr>
              <a:t>Blir det inte bättre är vi tvungna att sänka servicenivån och ta bort ex. möjligheten att lämna grovsopor!</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a:p>
            <a:r>
              <a:rPr lang="sv-SE" sz="2000" dirty="0">
                <a:effectLst/>
                <a:latin typeface="Arial" panose="020B0604020202020204" pitchFamily="34" charset="0"/>
                <a:ea typeface="Calibri" panose="020F0502020204030204" pitchFamily="34" charset="0"/>
                <a:cs typeface="Times New Roman" panose="02020603050405020304" pitchFamily="18" charset="0"/>
              </a:rPr>
              <a:t> </a:t>
            </a:r>
          </a:p>
          <a:p>
            <a:r>
              <a:rPr lang="sv-SE" sz="2000" b="1" dirty="0">
                <a:latin typeface="Arial" panose="020B0604020202020204" pitchFamily="34" charset="0"/>
                <a:ea typeface="Calibri" panose="020F0502020204030204" pitchFamily="34" charset="0"/>
                <a:cs typeface="Times New Roman" panose="02020603050405020304" pitchFamily="18" charset="0"/>
              </a:rPr>
              <a:t>Mindre Restavfall och Grovsopor! Här lämnas bara sådant som inte kan källsorteras.</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sv-SE" sz="2000" dirty="0">
                <a:effectLst/>
                <a:latin typeface="Arial" panose="020B0604020202020204" pitchFamily="34" charset="0"/>
                <a:ea typeface="Calibri" panose="020F0502020204030204" pitchFamily="34" charset="0"/>
                <a:cs typeface="Times New Roman" panose="02020603050405020304" pitchFamily="18" charset="0"/>
              </a:rPr>
              <a:t>Papperspåsar och kartong sorteras som pappersförpackningar – lägg dem inte i tidningskärlet. </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sv-SE" sz="2000" dirty="0">
                <a:effectLst/>
                <a:latin typeface="Arial" panose="020B0604020202020204" pitchFamily="34" charset="0"/>
                <a:ea typeface="Calibri" panose="020F0502020204030204" pitchFamily="34" charset="0"/>
                <a:cs typeface="Times New Roman" panose="02020603050405020304" pitchFamily="18" charset="0"/>
              </a:rPr>
              <a:t>Exempelvis pizzarester sorteras som matavfall och pizzakartongen som pappersförpackning.  </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sv-SE" sz="2000" dirty="0">
                <a:effectLst/>
                <a:latin typeface="Arial" panose="020B0604020202020204" pitchFamily="34" charset="0"/>
                <a:ea typeface="Calibri" panose="020F0502020204030204" pitchFamily="34" charset="0"/>
                <a:cs typeface="Times New Roman" panose="02020603050405020304" pitchFamily="18" charset="0"/>
              </a:rPr>
              <a:t>Platta till kartonger/förpackningar innan du slänger dem.</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2000" dirty="0">
              <a:effectLst/>
              <a:latin typeface="Arial" panose="020B0604020202020204" pitchFamily="34" charset="0"/>
              <a:ea typeface="Calibri" panose="020F0502020204030204" pitchFamily="34" charset="0"/>
              <a:cs typeface="Times New Roman" panose="02020603050405020304" pitchFamily="18" charset="0"/>
            </a:endParaRPr>
          </a:p>
          <a:p>
            <a:endParaRPr lang="sv-SE" sz="2000" dirty="0">
              <a:effectLst/>
              <a:latin typeface="Arial" panose="020B0604020202020204" pitchFamily="34" charset="0"/>
              <a:ea typeface="Calibri" panose="020F0502020204030204" pitchFamily="34" charset="0"/>
              <a:cs typeface="Times New Roman" panose="02020603050405020304" pitchFamily="18" charset="0"/>
            </a:endParaRPr>
          </a:p>
          <a:p>
            <a:r>
              <a:rPr lang="sv-SE" sz="2000" dirty="0">
                <a:effectLst/>
                <a:latin typeface="Arial" panose="020B0604020202020204" pitchFamily="34" charset="0"/>
                <a:ea typeface="Calibri" panose="020F0502020204030204" pitchFamily="34" charset="0"/>
                <a:cs typeface="Times New Roman" panose="02020603050405020304" pitchFamily="18" charset="0"/>
              </a:rPr>
              <a:t>Det finns såklart vissa saker som du INTE får slänga i våra soprum, t ex miljöfarligt avfall (gamla färgburkar, lösningsmedel mm), stora möbler, bygg- och rivningsavfall, läkemedel m.m. </a:t>
            </a:r>
          </a:p>
          <a:p>
            <a:endParaRPr lang="sv-SE" sz="2000" b="1" dirty="0">
              <a:effectLst/>
              <a:latin typeface="Arial" panose="020B0604020202020204" pitchFamily="34" charset="0"/>
              <a:ea typeface="Calibri" panose="020F0502020204030204" pitchFamily="34" charset="0"/>
              <a:cs typeface="Times New Roman" panose="02020603050405020304" pitchFamily="18" charset="0"/>
            </a:endParaRPr>
          </a:p>
          <a:p>
            <a:r>
              <a:rPr lang="sv-SE" sz="2000" b="1" dirty="0">
                <a:effectLst/>
                <a:latin typeface="Arial" panose="020B0604020202020204" pitchFamily="34" charset="0"/>
                <a:ea typeface="Calibri" panose="020F0502020204030204" pitchFamily="34" charset="0"/>
                <a:cs typeface="Times New Roman" panose="02020603050405020304" pitchFamily="18" charset="0"/>
              </a:rPr>
              <a:t>De måste du själv transportera till återvinning. </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8548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25</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sp>
        <p:nvSpPr>
          <p:cNvPr id="7" name="Rubrik 6">
            <a:extLst>
              <a:ext uri="{FF2B5EF4-FFF2-40B4-BE49-F238E27FC236}">
                <a16:creationId xmlns:a16="http://schemas.microsoft.com/office/drawing/2014/main" id="{5112076E-CE92-AA00-A50A-86420C1E35DB}"/>
              </a:ext>
            </a:extLst>
          </p:cNvPr>
          <p:cNvSpPr>
            <a:spLocks noGrp="1"/>
          </p:cNvSpPr>
          <p:nvPr>
            <p:ph type="ctrTitle"/>
          </p:nvPr>
        </p:nvSpPr>
        <p:spPr>
          <a:xfrm>
            <a:off x="179294" y="412376"/>
            <a:ext cx="11474823" cy="10522893"/>
          </a:xfrm>
        </p:spPr>
        <p:txBody>
          <a:bodyPr>
            <a:noAutofit/>
          </a:bodyPr>
          <a:lstStyle/>
          <a:p>
            <a:pPr algn="l"/>
            <a:r>
              <a:rPr lang="sv-SE" sz="3600" dirty="0"/>
              <a:t>STATUS STÖRRE PROJEKT OCH UNDERHÅLLSPLAN</a:t>
            </a:r>
            <a:br>
              <a:rPr lang="sv-SE" sz="1800" dirty="0"/>
            </a:br>
            <a:br>
              <a:rPr lang="sv-SE" sz="1800" dirty="0"/>
            </a:br>
            <a:r>
              <a:rPr lang="sv-SE" sz="1800" dirty="0"/>
              <a:t>•	Markdränering Sickla strand: Gården 74–86 börjar att bli klar. </a:t>
            </a:r>
            <a:br>
              <a:rPr lang="sv-SE" sz="1800" dirty="0"/>
            </a:br>
            <a:r>
              <a:rPr lang="sv-SE" sz="1800" dirty="0"/>
              <a:t>	Finplaneringen av mark och rabatter kommer att utföras när fasad- och balkongrenoveringen är avslutad. I slutet 	av oktober påbörjas arbetet med dränering på Sickla strand 70 – 72 och 64 – 66. </a:t>
            </a:r>
            <a:br>
              <a:rPr lang="sv-SE" sz="1800" dirty="0"/>
            </a:br>
            <a:br>
              <a:rPr lang="sv-SE" sz="1800" dirty="0"/>
            </a:br>
            <a:r>
              <a:rPr lang="sv-SE" sz="1800" dirty="0"/>
              <a:t>•	Byte av balkonger och renovering av fasader kommer att starta på SS 74–86 i början av 2023. Detta arbete 	beräknas vara klart hösten/vintern 2023. Parallellt påbörjas fastigheten SS 70–72. Finplaneringen av mark och 	rabatter påbörjas omgående när fasader och balkonger är klara.</a:t>
            </a:r>
            <a:br>
              <a:rPr lang="sv-SE" sz="1800" dirty="0"/>
            </a:br>
            <a:br>
              <a:rPr lang="sv-SE" sz="1800" dirty="0"/>
            </a:br>
            <a:r>
              <a:rPr lang="sv-SE" sz="1800" dirty="0"/>
              <a:t>•	Målning av trapphus, dörrar till allmänna utrymmen och källarfönster planeras efter att fasadrenoveringen är 	utförd på respektive hus på Sickla strand.</a:t>
            </a:r>
            <a:br>
              <a:rPr lang="sv-SE" sz="1800" dirty="0"/>
            </a:br>
            <a:br>
              <a:rPr lang="sv-SE" sz="1800" dirty="0"/>
            </a:br>
            <a:r>
              <a:rPr lang="sv-SE" sz="1800" dirty="0"/>
              <a:t>•	Renovering av altan på restaurangen SS 64 beräknas att utföras under 2023.</a:t>
            </a:r>
            <a:br>
              <a:rPr lang="sv-SE" sz="1800" dirty="0"/>
            </a:br>
            <a:endParaRPr lang="sv-SE" sz="1800" dirty="0"/>
          </a:p>
        </p:txBody>
      </p:sp>
      <p:pic>
        <p:nvPicPr>
          <p:cNvPr id="3" name="Bildobjekt 2">
            <a:extLst>
              <a:ext uri="{FF2B5EF4-FFF2-40B4-BE49-F238E27FC236}">
                <a16:creationId xmlns:a16="http://schemas.microsoft.com/office/drawing/2014/main" id="{A411DEFD-CCB9-AEC9-BCAC-49D972FA1CD4}"/>
              </a:ext>
            </a:extLst>
          </p:cNvPr>
          <p:cNvPicPr>
            <a:picLocks noChangeAspect="1"/>
          </p:cNvPicPr>
          <p:nvPr/>
        </p:nvPicPr>
        <p:blipFill>
          <a:blip r:embed="rId3"/>
          <a:stretch>
            <a:fillRect/>
          </a:stretch>
        </p:blipFill>
        <p:spPr>
          <a:xfrm>
            <a:off x="-3728452" y="-4637040"/>
            <a:ext cx="19868359" cy="11175952"/>
          </a:xfrm>
          <a:prstGeom prst="rect">
            <a:avLst/>
          </a:prstGeom>
        </p:spPr>
      </p:pic>
    </p:spTree>
    <p:extLst>
      <p:ext uri="{BB962C8B-B14F-4D97-AF65-F5344CB8AC3E}">
        <p14:creationId xmlns:p14="http://schemas.microsoft.com/office/powerpoint/2010/main" val="1088977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26</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1930" y="230111"/>
            <a:ext cx="1245158" cy="460873"/>
          </a:xfrm>
          <a:prstGeom prst="rect">
            <a:avLst/>
          </a:prstGeom>
        </p:spPr>
      </p:pic>
      <p:sp>
        <p:nvSpPr>
          <p:cNvPr id="7" name="Rubrik 6">
            <a:extLst>
              <a:ext uri="{FF2B5EF4-FFF2-40B4-BE49-F238E27FC236}">
                <a16:creationId xmlns:a16="http://schemas.microsoft.com/office/drawing/2014/main" id="{5112076E-CE92-AA00-A50A-86420C1E35DB}"/>
              </a:ext>
            </a:extLst>
          </p:cNvPr>
          <p:cNvSpPr>
            <a:spLocks noGrp="1"/>
          </p:cNvSpPr>
          <p:nvPr>
            <p:ph type="ctrTitle"/>
          </p:nvPr>
        </p:nvSpPr>
        <p:spPr>
          <a:xfrm>
            <a:off x="285541" y="139094"/>
            <a:ext cx="12107426" cy="3125037"/>
          </a:xfrm>
        </p:spPr>
        <p:txBody>
          <a:bodyPr>
            <a:noAutofit/>
          </a:bodyPr>
          <a:lstStyle/>
          <a:p>
            <a:pPr algn="l"/>
            <a:r>
              <a:rPr lang="sv-SE" sz="3600" b="1" dirty="0">
                <a:solidFill>
                  <a:schemeClr val="accent1">
                    <a:lumMod val="75000"/>
                  </a:schemeClr>
                </a:solidFill>
                <a:latin typeface="Arial" panose="020B0604020202020204" pitchFamily="34" charset="0"/>
                <a:cs typeface="Arial" panose="020B0604020202020204" pitchFamily="34" charset="0"/>
              </a:rPr>
              <a:t>SPARA PENGAR GENOM ATT SPARA ENERGI!</a:t>
            </a:r>
            <a:br>
              <a:rPr lang="sv-SE" sz="3600" b="1" dirty="0">
                <a:solidFill>
                  <a:schemeClr val="accent1">
                    <a:lumMod val="75000"/>
                  </a:schemeClr>
                </a:solidFill>
                <a:latin typeface="Arial" panose="020B0604020202020204" pitchFamily="34" charset="0"/>
                <a:cs typeface="Arial" panose="020B0604020202020204" pitchFamily="34" charset="0"/>
              </a:rPr>
            </a:br>
            <a:br>
              <a:rPr lang="sv-SE" sz="3600" b="1" dirty="0">
                <a:solidFill>
                  <a:schemeClr val="accent1">
                    <a:lumMod val="75000"/>
                  </a:schemeClr>
                </a:solidFill>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Sicklahus har haft ett mycket fördelaktigt elavtal som nu går ut i november. </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Nytt avtal har tecknas under hösten.</a:t>
            </a:r>
            <a:br>
              <a:rPr lang="sv-SE" sz="2400" dirty="0">
                <a:latin typeface="Arial" panose="020B0604020202020204" pitchFamily="34" charset="0"/>
                <a:cs typeface="Arial" panose="020B0604020202020204" pitchFamily="34" charset="0"/>
              </a:rPr>
            </a:br>
            <a:br>
              <a:rPr lang="sv-SE" sz="2400" dirty="0">
                <a:solidFill>
                  <a:srgbClr val="FF0000"/>
                </a:solidFill>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Nya elavtalet kommer att innebära radikalt högre elkostnader.</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Förbrukningen kostade 40 öre tidigare och kommer nu kosta ca 2 kr. 5 gånger mer!</a:t>
            </a:r>
            <a:br>
              <a:rPr lang="sv-SE" sz="24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p:txBody>
      </p:sp>
      <p:graphicFrame>
        <p:nvGraphicFramePr>
          <p:cNvPr id="2" name="Tabell 1">
            <a:extLst>
              <a:ext uri="{FF2B5EF4-FFF2-40B4-BE49-F238E27FC236}">
                <a16:creationId xmlns:a16="http://schemas.microsoft.com/office/drawing/2014/main" id="{C8BFBB79-31A1-0507-4DB6-AFFA4CCD0148}"/>
              </a:ext>
            </a:extLst>
          </p:cNvPr>
          <p:cNvGraphicFramePr>
            <a:graphicFrameLocks noGrp="1"/>
          </p:cNvGraphicFramePr>
          <p:nvPr>
            <p:extLst>
              <p:ext uri="{D42A27DB-BD31-4B8C-83A1-F6EECF244321}">
                <p14:modId xmlns:p14="http://schemas.microsoft.com/office/powerpoint/2010/main" val="173544376"/>
              </p:ext>
            </p:extLst>
          </p:nvPr>
        </p:nvGraphicFramePr>
        <p:xfrm>
          <a:off x="1997998" y="3429000"/>
          <a:ext cx="6842089" cy="3216070"/>
        </p:xfrm>
        <a:graphic>
          <a:graphicData uri="http://schemas.openxmlformats.org/drawingml/2006/table">
            <a:tbl>
              <a:tblPr/>
              <a:tblGrid>
                <a:gridCol w="2046961">
                  <a:extLst>
                    <a:ext uri="{9D8B030D-6E8A-4147-A177-3AD203B41FA5}">
                      <a16:colId xmlns:a16="http://schemas.microsoft.com/office/drawing/2014/main" val="3519899400"/>
                    </a:ext>
                  </a:extLst>
                </a:gridCol>
                <a:gridCol w="3143980">
                  <a:extLst>
                    <a:ext uri="{9D8B030D-6E8A-4147-A177-3AD203B41FA5}">
                      <a16:colId xmlns:a16="http://schemas.microsoft.com/office/drawing/2014/main" val="1356911169"/>
                    </a:ext>
                  </a:extLst>
                </a:gridCol>
                <a:gridCol w="1651148">
                  <a:extLst>
                    <a:ext uri="{9D8B030D-6E8A-4147-A177-3AD203B41FA5}">
                      <a16:colId xmlns:a16="http://schemas.microsoft.com/office/drawing/2014/main" val="1643840532"/>
                    </a:ext>
                  </a:extLst>
                </a:gridCol>
              </a:tblGrid>
              <a:tr h="639883">
                <a:tc>
                  <a:txBody>
                    <a:bodyPr/>
                    <a:lstStyle/>
                    <a:p>
                      <a:pPr algn="l" fontAlgn="b"/>
                      <a:r>
                        <a:rPr lang="sv-SE" sz="2000" b="0" i="0" u="none" strike="noStrike" dirty="0">
                          <a:effectLst/>
                          <a:latin typeface="Tahoma" panose="020B0604030504040204" pitchFamily="34" charset="0"/>
                        </a:rPr>
                        <a:t>Förbrukning </a:t>
                      </a:r>
                      <a:r>
                        <a:rPr lang="sv-SE" sz="2000" b="0" i="0" u="none" strike="noStrike" dirty="0" err="1">
                          <a:effectLst/>
                          <a:latin typeface="Tahoma" panose="020B0604030504040204" pitchFamily="34" charset="0"/>
                        </a:rPr>
                        <a:t>kwh</a:t>
                      </a:r>
                      <a:r>
                        <a:rPr lang="sv-SE" sz="2000" b="0" i="0" u="none" strike="noStrike" dirty="0">
                          <a:effectLst/>
                          <a:latin typeface="Tahoma" panose="020B0604030504040204" pitchFamily="34" charset="0"/>
                        </a:rPr>
                        <a:t>/år</a:t>
                      </a:r>
                    </a:p>
                  </a:txBody>
                  <a:tcPr marL="0" marR="0" marT="0" marB="0" anchor="b">
                    <a:lnL>
                      <a:noFill/>
                    </a:lnL>
                    <a:lnR>
                      <a:noFill/>
                    </a:lnR>
                    <a:lnT>
                      <a:noFill/>
                    </a:lnT>
                    <a:lnB w="6350" cap="flat" cmpd="sng" algn="ctr">
                      <a:solidFill>
                        <a:srgbClr val="D2D6D8"/>
                      </a:solidFill>
                      <a:prstDash val="solid"/>
                      <a:round/>
                      <a:headEnd type="none" w="med" len="med"/>
                      <a:tailEnd type="none" w="med" len="med"/>
                    </a:lnB>
                  </a:tcPr>
                </a:tc>
                <a:tc>
                  <a:txBody>
                    <a:bodyPr/>
                    <a:lstStyle/>
                    <a:p>
                      <a:pPr algn="l" fontAlgn="b"/>
                      <a:r>
                        <a:rPr lang="sv-SE" sz="2000" b="0" i="0" u="none" strike="noStrike" dirty="0">
                          <a:effectLst/>
                          <a:latin typeface="Arial" panose="020B0604020202020204" pitchFamily="34" charset="0"/>
                        </a:rPr>
                        <a:t>pris per </a:t>
                      </a:r>
                      <a:r>
                        <a:rPr lang="sv-SE" sz="2000" b="0" i="0" u="none" strike="noStrike" dirty="0" err="1">
                          <a:effectLst/>
                          <a:latin typeface="Arial" panose="020B0604020202020204" pitchFamily="34" charset="0"/>
                        </a:rPr>
                        <a:t>kwh</a:t>
                      </a:r>
                      <a:r>
                        <a:rPr lang="sv-SE" sz="2000" b="0" i="0" u="none" strike="noStrike" dirty="0">
                          <a:effectLst/>
                          <a:latin typeface="Arial" panose="020B0604020202020204" pitchFamily="34" charset="0"/>
                        </a:rPr>
                        <a:t> </a:t>
                      </a:r>
                    </a:p>
                    <a:p>
                      <a:pPr algn="l" fontAlgn="b"/>
                      <a:r>
                        <a:rPr lang="sv-SE" sz="2000" b="0" i="0" u="none" strike="noStrike" dirty="0" err="1">
                          <a:effectLst/>
                          <a:latin typeface="Arial" panose="020B0604020202020204" pitchFamily="34" charset="0"/>
                        </a:rPr>
                        <a:t>inkl</a:t>
                      </a:r>
                      <a:r>
                        <a:rPr lang="sv-SE" sz="2000" b="0" i="0" u="none" strike="noStrike" dirty="0">
                          <a:effectLst/>
                          <a:latin typeface="Arial" panose="020B0604020202020204" pitchFamily="34" charset="0"/>
                        </a:rPr>
                        <a:t> moms</a:t>
                      </a:r>
                    </a:p>
                  </a:txBody>
                  <a:tcPr marL="0" marR="0" marT="0" marB="0" anchor="b">
                    <a:lnL>
                      <a:noFill/>
                    </a:lnL>
                    <a:lnR>
                      <a:noFill/>
                    </a:lnR>
                    <a:lnT>
                      <a:noFill/>
                    </a:lnT>
                    <a:lnB w="6350" cap="flat" cmpd="sng" algn="ctr">
                      <a:solidFill>
                        <a:srgbClr val="D2D6D8"/>
                      </a:solidFill>
                      <a:prstDash val="solid"/>
                      <a:round/>
                      <a:headEnd type="none" w="med" len="med"/>
                      <a:tailEnd type="none" w="med" len="med"/>
                    </a:lnB>
                  </a:tcPr>
                </a:tc>
                <a:tc>
                  <a:txBody>
                    <a:bodyPr/>
                    <a:lstStyle/>
                    <a:p>
                      <a:pPr algn="l" fontAlgn="b"/>
                      <a:r>
                        <a:rPr lang="sv-SE" sz="2000" b="0"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D2D6D8"/>
                      </a:solidFill>
                      <a:prstDash val="solid"/>
                      <a:round/>
                      <a:headEnd type="none" w="med" len="med"/>
                      <a:tailEnd type="none" w="med" len="med"/>
                    </a:lnB>
                  </a:tcPr>
                </a:tc>
                <a:extLst>
                  <a:ext uri="{0D108BD9-81ED-4DB2-BD59-A6C34878D82A}">
                    <a16:rowId xmlns:a16="http://schemas.microsoft.com/office/drawing/2014/main" val="323732353"/>
                  </a:ext>
                </a:extLst>
              </a:tr>
              <a:tr h="606255">
                <a:tc>
                  <a:txBody>
                    <a:bodyPr/>
                    <a:lstStyle/>
                    <a:p>
                      <a:pPr algn="r" fontAlgn="b"/>
                      <a:r>
                        <a:rPr lang="sv-SE" sz="2000" b="0" i="0" u="none" strike="noStrike" dirty="0">
                          <a:effectLst/>
                          <a:latin typeface="Tahoma" panose="020B0604030504040204" pitchFamily="34" charset="0"/>
                        </a:rPr>
                        <a:t>1.500.000</a:t>
                      </a:r>
                    </a:p>
                  </a:txBody>
                  <a:tcPr marL="0" marR="0" marT="0" marB="0" anchor="b">
                    <a:lnL>
                      <a:noFill/>
                    </a:lnL>
                    <a:lnR>
                      <a:noFill/>
                    </a:lnR>
                    <a:lnT w="6350" cap="flat" cmpd="sng" algn="ctr">
                      <a:solidFill>
                        <a:srgbClr val="D2D6D8"/>
                      </a:solidFill>
                      <a:prstDash val="solid"/>
                      <a:round/>
                      <a:headEnd type="none" w="med" len="med"/>
                      <a:tailEnd type="none" w="med" len="med"/>
                    </a:lnT>
                    <a:lnB w="6350" cap="flat" cmpd="sng" algn="ctr">
                      <a:solidFill>
                        <a:srgbClr val="D2D6D8"/>
                      </a:solidFill>
                      <a:prstDash val="solid"/>
                      <a:round/>
                      <a:headEnd type="none" w="med" len="med"/>
                      <a:tailEnd type="none" w="med" len="med"/>
                    </a:lnB>
                  </a:tcPr>
                </a:tc>
                <a:tc>
                  <a:txBody>
                    <a:bodyPr/>
                    <a:lstStyle/>
                    <a:p>
                      <a:pPr algn="l" fontAlgn="b"/>
                      <a:r>
                        <a:rPr lang="sv-SE" sz="2000" b="0" i="0" u="none" strike="noStrike" dirty="0">
                          <a:effectLst/>
                          <a:latin typeface="Arial" panose="020B0604020202020204" pitchFamily="34" charset="0"/>
                        </a:rPr>
                        <a:t> </a:t>
                      </a:r>
                      <a:r>
                        <a:rPr lang="sv-SE" sz="2000" b="0" i="0" u="none" strike="noStrike" dirty="0" err="1">
                          <a:effectLst/>
                          <a:latin typeface="Arial" panose="020B0604020202020204" pitchFamily="34" charset="0"/>
                        </a:rPr>
                        <a:t>kwh</a:t>
                      </a:r>
                      <a:r>
                        <a:rPr lang="sv-SE" sz="2000" b="0" i="0" u="none" strike="noStrike" dirty="0">
                          <a:effectLst/>
                          <a:latin typeface="Arial" panose="020B0604020202020204" pitchFamily="34" charset="0"/>
                        </a:rPr>
                        <a:t>     0,40 kr </a:t>
                      </a:r>
                    </a:p>
                  </a:txBody>
                  <a:tcPr marL="0" marR="0" marT="0" marB="0" anchor="b">
                    <a:lnL>
                      <a:noFill/>
                    </a:lnL>
                    <a:lnR>
                      <a:noFill/>
                    </a:lnR>
                    <a:lnT w="6350" cap="flat" cmpd="sng" algn="ctr">
                      <a:solidFill>
                        <a:srgbClr val="D2D6D8"/>
                      </a:solidFill>
                      <a:prstDash val="solid"/>
                      <a:round/>
                      <a:headEnd type="none" w="med" len="med"/>
                      <a:tailEnd type="none" w="med" len="med"/>
                    </a:lnT>
                    <a:lnB w="6350" cap="flat" cmpd="sng" algn="ctr">
                      <a:solidFill>
                        <a:srgbClr val="D2D6D8"/>
                      </a:solidFill>
                      <a:prstDash val="solid"/>
                      <a:round/>
                      <a:headEnd type="none" w="med" len="med"/>
                      <a:tailEnd type="none" w="med" len="med"/>
                    </a:lnB>
                  </a:tcPr>
                </a:tc>
                <a:tc>
                  <a:txBody>
                    <a:bodyPr/>
                    <a:lstStyle/>
                    <a:p>
                      <a:pPr algn="r" fontAlgn="b"/>
                      <a:r>
                        <a:rPr lang="sv-SE" sz="2000" b="0" i="0" u="none" strike="noStrike" dirty="0">
                          <a:effectLst/>
                          <a:latin typeface="Arial" panose="020B0604020202020204" pitchFamily="34" charset="0"/>
                        </a:rPr>
                        <a:t>600.000 kr</a:t>
                      </a:r>
                    </a:p>
                  </a:txBody>
                  <a:tcPr marL="0" marR="0" marT="0" marB="0" anchor="b">
                    <a:lnL>
                      <a:noFill/>
                    </a:lnL>
                    <a:lnR>
                      <a:noFill/>
                    </a:lnR>
                    <a:lnT w="6350" cap="flat" cmpd="sng" algn="ctr">
                      <a:solidFill>
                        <a:srgbClr val="D2D6D8"/>
                      </a:solidFill>
                      <a:prstDash val="solid"/>
                      <a:round/>
                      <a:headEnd type="none" w="med" len="med"/>
                      <a:tailEnd type="none" w="med" len="med"/>
                    </a:lnT>
                    <a:lnB w="6350" cap="flat" cmpd="sng" algn="ctr">
                      <a:solidFill>
                        <a:srgbClr val="D2D6D8"/>
                      </a:solidFill>
                      <a:prstDash val="solid"/>
                      <a:round/>
                      <a:headEnd type="none" w="med" len="med"/>
                      <a:tailEnd type="none" w="med" len="med"/>
                    </a:lnB>
                  </a:tcPr>
                </a:tc>
                <a:extLst>
                  <a:ext uri="{0D108BD9-81ED-4DB2-BD59-A6C34878D82A}">
                    <a16:rowId xmlns:a16="http://schemas.microsoft.com/office/drawing/2014/main" val="813311755"/>
                  </a:ext>
                </a:extLst>
              </a:tr>
              <a:tr h="349444">
                <a:tc>
                  <a:txBody>
                    <a:bodyPr/>
                    <a:lstStyle/>
                    <a:p>
                      <a:pPr algn="r" fontAlgn="b"/>
                      <a:r>
                        <a:rPr lang="sv-SE" sz="2000" b="0" i="0" u="none" strike="noStrike" dirty="0">
                          <a:effectLst/>
                          <a:latin typeface="Tahoma" panose="020B0604030504040204" pitchFamily="34" charset="0"/>
                        </a:rPr>
                        <a:t>1.500.000</a:t>
                      </a:r>
                    </a:p>
                  </a:txBody>
                  <a:tcPr marL="0" marR="0" marT="0" marB="0" anchor="b">
                    <a:lnL>
                      <a:noFill/>
                    </a:lnL>
                    <a:lnR>
                      <a:noFill/>
                    </a:lnR>
                    <a:lnT w="6350" cap="flat" cmpd="sng" algn="ctr">
                      <a:solidFill>
                        <a:srgbClr val="D2D6D8"/>
                      </a:solidFill>
                      <a:prstDash val="solid"/>
                      <a:round/>
                      <a:headEnd type="none" w="med" len="med"/>
                      <a:tailEnd type="none" w="med" len="med"/>
                    </a:lnT>
                    <a:lnB>
                      <a:noFill/>
                    </a:lnB>
                  </a:tcPr>
                </a:tc>
                <a:tc>
                  <a:txBody>
                    <a:bodyPr/>
                    <a:lstStyle/>
                    <a:p>
                      <a:pPr algn="l" fontAlgn="b"/>
                      <a:r>
                        <a:rPr lang="sv-SE" sz="2000" b="0" i="0" u="none" strike="noStrike" dirty="0">
                          <a:effectLst/>
                          <a:latin typeface="Arial" panose="020B0604020202020204" pitchFamily="34" charset="0"/>
                        </a:rPr>
                        <a:t> </a:t>
                      </a:r>
                      <a:r>
                        <a:rPr lang="sv-SE" sz="2000" b="0" i="0" u="none" strike="noStrike" dirty="0" err="1">
                          <a:effectLst/>
                          <a:latin typeface="Arial" panose="020B0604020202020204" pitchFamily="34" charset="0"/>
                        </a:rPr>
                        <a:t>kwh</a:t>
                      </a:r>
                      <a:r>
                        <a:rPr lang="sv-SE" sz="2000" b="0" i="0" u="none" strike="noStrike" dirty="0">
                          <a:effectLst/>
                          <a:latin typeface="Arial" panose="020B0604020202020204" pitchFamily="34" charset="0"/>
                        </a:rPr>
                        <a:t>     0,87 kr </a:t>
                      </a:r>
                    </a:p>
                  </a:txBody>
                  <a:tcPr marL="0" marR="0" marT="0" marB="0" anchor="b">
                    <a:lnL>
                      <a:noFill/>
                    </a:lnL>
                    <a:lnR>
                      <a:noFill/>
                    </a:lnR>
                    <a:lnT w="6350" cap="flat" cmpd="sng" algn="ctr">
                      <a:solidFill>
                        <a:srgbClr val="D2D6D8"/>
                      </a:solidFill>
                      <a:prstDash val="solid"/>
                      <a:round/>
                      <a:headEnd type="none" w="med" len="med"/>
                      <a:tailEnd type="none" w="med" len="med"/>
                    </a:lnT>
                    <a:lnB>
                      <a:noFill/>
                    </a:lnB>
                  </a:tcPr>
                </a:tc>
                <a:tc>
                  <a:txBody>
                    <a:bodyPr/>
                    <a:lstStyle/>
                    <a:p>
                      <a:pPr algn="r" fontAlgn="b"/>
                      <a:r>
                        <a:rPr lang="sv-SE" sz="2000" b="0" i="0" u="none" strike="noStrike" dirty="0">
                          <a:effectLst/>
                          <a:latin typeface="Arial" panose="020B0604020202020204" pitchFamily="34" charset="0"/>
                        </a:rPr>
                        <a:t>1.300.000 kr</a:t>
                      </a:r>
                    </a:p>
                  </a:txBody>
                  <a:tcPr marL="0" marR="0" marT="0" marB="0" anchor="b">
                    <a:lnL>
                      <a:noFill/>
                    </a:lnL>
                    <a:lnR>
                      <a:noFill/>
                    </a:lnR>
                    <a:lnT w="6350" cap="flat" cmpd="sng" algn="ctr">
                      <a:solidFill>
                        <a:srgbClr val="D2D6D8"/>
                      </a:solidFill>
                      <a:prstDash val="solid"/>
                      <a:round/>
                      <a:headEnd type="none" w="med" len="med"/>
                      <a:tailEnd type="none" w="med" len="med"/>
                    </a:lnT>
                    <a:lnB>
                      <a:noFill/>
                    </a:lnB>
                  </a:tcPr>
                </a:tc>
                <a:extLst>
                  <a:ext uri="{0D108BD9-81ED-4DB2-BD59-A6C34878D82A}">
                    <a16:rowId xmlns:a16="http://schemas.microsoft.com/office/drawing/2014/main" val="1005322010"/>
                  </a:ext>
                </a:extLst>
              </a:tr>
              <a:tr h="340720">
                <a:tc>
                  <a:txBody>
                    <a:bodyPr/>
                    <a:lstStyle/>
                    <a:p>
                      <a:pPr algn="l" fontAlgn="b"/>
                      <a:endParaRPr lang="sv-SE" sz="2000" b="0" i="0" u="none" strike="noStrike" dirty="0">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sv-SE" sz="2000" b="1" i="0" u="sng" strike="noStrike" dirty="0">
                          <a:solidFill>
                            <a:srgbClr val="000000"/>
                          </a:solidFill>
                          <a:effectLst/>
                          <a:latin typeface="Calibri" panose="020F0502020204030204" pitchFamily="34" charset="0"/>
                        </a:rPr>
                        <a:t>                1,27 kr </a:t>
                      </a:r>
                    </a:p>
                  </a:txBody>
                  <a:tcPr marL="0" marR="0" marT="0" marB="0" anchor="b">
                    <a:lnL>
                      <a:noFill/>
                    </a:lnL>
                    <a:lnR>
                      <a:noFill/>
                    </a:lnR>
                    <a:lnT>
                      <a:noFill/>
                    </a:lnT>
                    <a:lnB>
                      <a:noFill/>
                    </a:lnB>
                  </a:tcPr>
                </a:tc>
                <a:tc>
                  <a:txBody>
                    <a:bodyPr/>
                    <a:lstStyle/>
                    <a:p>
                      <a:pPr algn="r" fontAlgn="b"/>
                      <a:r>
                        <a:rPr lang="sv-SE" sz="2000" b="1" i="0" u="sng" strike="noStrike" dirty="0">
                          <a:solidFill>
                            <a:srgbClr val="000000"/>
                          </a:solidFill>
                          <a:effectLst/>
                          <a:latin typeface="Calibri" panose="020F0502020204030204" pitchFamily="34" charset="0"/>
                        </a:rPr>
                        <a:t>1.900.000 kr</a:t>
                      </a:r>
                    </a:p>
                  </a:txBody>
                  <a:tcPr marL="0" marR="0" marT="0" marB="0" anchor="b">
                    <a:lnL>
                      <a:noFill/>
                    </a:lnL>
                    <a:lnR>
                      <a:noFill/>
                    </a:lnR>
                    <a:lnT>
                      <a:noFill/>
                    </a:lnT>
                    <a:lnB>
                      <a:noFill/>
                    </a:lnB>
                  </a:tcPr>
                </a:tc>
                <a:extLst>
                  <a:ext uri="{0D108BD9-81ED-4DB2-BD59-A6C34878D82A}">
                    <a16:rowId xmlns:a16="http://schemas.microsoft.com/office/drawing/2014/main" val="1804589391"/>
                  </a:ext>
                </a:extLst>
              </a:tr>
              <a:tr h="319942">
                <a:tc>
                  <a:txBody>
                    <a:bodyPr/>
                    <a:lstStyle/>
                    <a:p>
                      <a:pPr algn="l" fontAlgn="b"/>
                      <a:endParaRPr lang="sv-SE" sz="2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D2D6D8"/>
                      </a:solidFill>
                      <a:prstDash val="solid"/>
                      <a:round/>
                      <a:headEnd type="none" w="med" len="med"/>
                      <a:tailEnd type="none" w="med" len="med"/>
                    </a:lnB>
                  </a:tcPr>
                </a:tc>
                <a:tc>
                  <a:txBody>
                    <a:bodyPr/>
                    <a:lstStyle/>
                    <a:p>
                      <a:pPr algn="l" fontAlgn="b"/>
                      <a:endParaRPr lang="sv-SE" sz="2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D2D6D8"/>
                      </a:solidFill>
                      <a:prstDash val="solid"/>
                      <a:round/>
                      <a:headEnd type="none" w="med" len="med"/>
                      <a:tailEnd type="none" w="med" len="med"/>
                    </a:lnB>
                  </a:tcPr>
                </a:tc>
                <a:tc>
                  <a:txBody>
                    <a:bodyPr/>
                    <a:lstStyle/>
                    <a:p>
                      <a:pPr algn="l" fontAlgn="b"/>
                      <a:endParaRPr lang="sv-SE" sz="20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D2D6D8"/>
                      </a:solidFill>
                      <a:prstDash val="solid"/>
                      <a:round/>
                      <a:headEnd type="none" w="med" len="med"/>
                      <a:tailEnd type="none" w="med" len="med"/>
                    </a:lnB>
                  </a:tcPr>
                </a:tc>
                <a:extLst>
                  <a:ext uri="{0D108BD9-81ED-4DB2-BD59-A6C34878D82A}">
                    <a16:rowId xmlns:a16="http://schemas.microsoft.com/office/drawing/2014/main" val="751611624"/>
                  </a:ext>
                </a:extLst>
              </a:tr>
              <a:tr h="319942">
                <a:tc>
                  <a:txBody>
                    <a:bodyPr/>
                    <a:lstStyle/>
                    <a:p>
                      <a:pPr algn="r" fontAlgn="b"/>
                      <a:r>
                        <a:rPr lang="sv-SE" sz="2000" b="0" i="0" u="none" strike="noStrike" dirty="0">
                          <a:solidFill>
                            <a:srgbClr val="FF0000"/>
                          </a:solidFill>
                          <a:effectLst/>
                          <a:latin typeface="Tahoma" panose="020B0604030504040204" pitchFamily="34" charset="0"/>
                        </a:rPr>
                        <a:t>1.500.000</a:t>
                      </a:r>
                    </a:p>
                  </a:txBody>
                  <a:tcPr marL="0" marR="0" marT="0" marB="0" anchor="b">
                    <a:lnL>
                      <a:noFill/>
                    </a:lnL>
                    <a:lnR>
                      <a:noFill/>
                    </a:lnR>
                    <a:lnT w="6350" cap="flat" cmpd="sng" algn="ctr">
                      <a:solidFill>
                        <a:srgbClr val="D2D6D8"/>
                      </a:solidFill>
                      <a:prstDash val="solid"/>
                      <a:round/>
                      <a:headEnd type="none" w="med" len="med"/>
                      <a:tailEnd type="none" w="med" len="med"/>
                    </a:lnT>
                    <a:lnB w="6350" cap="flat" cmpd="sng" algn="ctr">
                      <a:solidFill>
                        <a:srgbClr val="D2D6D8"/>
                      </a:solidFill>
                      <a:prstDash val="solid"/>
                      <a:round/>
                      <a:headEnd type="none" w="med" len="med"/>
                      <a:tailEnd type="none" w="med" len="med"/>
                    </a:lnB>
                  </a:tcPr>
                </a:tc>
                <a:tc>
                  <a:txBody>
                    <a:bodyPr/>
                    <a:lstStyle/>
                    <a:p>
                      <a:pPr algn="l" fontAlgn="b"/>
                      <a:r>
                        <a:rPr lang="sv-SE" sz="2000" b="0" i="0" u="none" strike="noStrike" dirty="0">
                          <a:solidFill>
                            <a:srgbClr val="FF0000"/>
                          </a:solidFill>
                          <a:effectLst/>
                          <a:latin typeface="Arial" panose="020B0604020202020204" pitchFamily="34" charset="0"/>
                        </a:rPr>
                        <a:t> </a:t>
                      </a:r>
                      <a:r>
                        <a:rPr lang="sv-SE" sz="2000" b="0" i="0" u="none" strike="noStrike" dirty="0" err="1">
                          <a:solidFill>
                            <a:srgbClr val="FF0000"/>
                          </a:solidFill>
                          <a:effectLst/>
                          <a:latin typeface="Arial" panose="020B0604020202020204" pitchFamily="34" charset="0"/>
                        </a:rPr>
                        <a:t>kwh</a:t>
                      </a:r>
                      <a:r>
                        <a:rPr lang="sv-SE" sz="2000" b="0" i="0" u="none" strike="noStrike" dirty="0">
                          <a:solidFill>
                            <a:srgbClr val="FF0000"/>
                          </a:solidFill>
                          <a:effectLst/>
                          <a:latin typeface="Arial" panose="020B0604020202020204" pitchFamily="34" charset="0"/>
                        </a:rPr>
                        <a:t>     1,88 kr </a:t>
                      </a:r>
                    </a:p>
                  </a:txBody>
                  <a:tcPr marL="0" marR="0" marT="0" marB="0" anchor="b">
                    <a:lnL>
                      <a:noFill/>
                    </a:lnL>
                    <a:lnR>
                      <a:noFill/>
                    </a:lnR>
                    <a:lnT w="6350" cap="flat" cmpd="sng" algn="ctr">
                      <a:solidFill>
                        <a:srgbClr val="D2D6D8"/>
                      </a:solidFill>
                      <a:prstDash val="solid"/>
                      <a:round/>
                      <a:headEnd type="none" w="med" len="med"/>
                      <a:tailEnd type="none" w="med" len="med"/>
                    </a:lnT>
                    <a:lnB w="6350" cap="flat" cmpd="sng" algn="ctr">
                      <a:solidFill>
                        <a:srgbClr val="D2D6D8"/>
                      </a:solidFill>
                      <a:prstDash val="solid"/>
                      <a:round/>
                      <a:headEnd type="none" w="med" len="med"/>
                      <a:tailEnd type="none" w="med" len="med"/>
                    </a:lnB>
                  </a:tcPr>
                </a:tc>
                <a:tc>
                  <a:txBody>
                    <a:bodyPr/>
                    <a:lstStyle/>
                    <a:p>
                      <a:pPr algn="r" fontAlgn="b"/>
                      <a:r>
                        <a:rPr lang="sv-SE" sz="2000" b="0" i="0" u="none" strike="noStrike" dirty="0">
                          <a:solidFill>
                            <a:srgbClr val="FF0000"/>
                          </a:solidFill>
                          <a:effectLst/>
                          <a:latin typeface="Arial" panose="020B0604020202020204" pitchFamily="34" charset="0"/>
                        </a:rPr>
                        <a:t>2.820.000 kr</a:t>
                      </a:r>
                    </a:p>
                  </a:txBody>
                  <a:tcPr marL="0" marR="0" marT="0" marB="0" anchor="b">
                    <a:lnL>
                      <a:noFill/>
                    </a:lnL>
                    <a:lnR>
                      <a:noFill/>
                    </a:lnR>
                    <a:lnT w="6350" cap="flat" cmpd="sng" algn="ctr">
                      <a:solidFill>
                        <a:srgbClr val="D2D6D8"/>
                      </a:solidFill>
                      <a:prstDash val="solid"/>
                      <a:round/>
                      <a:headEnd type="none" w="med" len="med"/>
                      <a:tailEnd type="none" w="med" len="med"/>
                    </a:lnT>
                    <a:lnB w="6350" cap="flat" cmpd="sng" algn="ctr">
                      <a:solidFill>
                        <a:srgbClr val="D2D6D8"/>
                      </a:solidFill>
                      <a:prstDash val="solid"/>
                      <a:round/>
                      <a:headEnd type="none" w="med" len="med"/>
                      <a:tailEnd type="none" w="med" len="med"/>
                    </a:lnB>
                  </a:tcPr>
                </a:tc>
                <a:extLst>
                  <a:ext uri="{0D108BD9-81ED-4DB2-BD59-A6C34878D82A}">
                    <a16:rowId xmlns:a16="http://schemas.microsoft.com/office/drawing/2014/main" val="1383198436"/>
                  </a:ext>
                </a:extLst>
              </a:tr>
              <a:tr h="319942">
                <a:tc>
                  <a:txBody>
                    <a:bodyPr/>
                    <a:lstStyle/>
                    <a:p>
                      <a:pPr algn="r" fontAlgn="b"/>
                      <a:r>
                        <a:rPr lang="sv-SE" sz="2000" b="0" i="0" u="none" strike="noStrike" dirty="0">
                          <a:solidFill>
                            <a:srgbClr val="FF0000"/>
                          </a:solidFill>
                          <a:effectLst/>
                          <a:latin typeface="Tahoma" panose="020B0604030504040204" pitchFamily="34" charset="0"/>
                        </a:rPr>
                        <a:t>1.500.000</a:t>
                      </a:r>
                    </a:p>
                  </a:txBody>
                  <a:tcPr marL="0" marR="0" marT="0" marB="0" anchor="b">
                    <a:lnL>
                      <a:noFill/>
                    </a:lnL>
                    <a:lnR>
                      <a:noFill/>
                    </a:lnR>
                    <a:lnT w="6350" cap="flat" cmpd="sng" algn="ctr">
                      <a:solidFill>
                        <a:srgbClr val="D2D6D8"/>
                      </a:solidFill>
                      <a:prstDash val="solid"/>
                      <a:round/>
                      <a:headEnd type="none" w="med" len="med"/>
                      <a:tailEnd type="none" w="med" len="med"/>
                    </a:lnT>
                    <a:lnB>
                      <a:noFill/>
                    </a:lnB>
                  </a:tcPr>
                </a:tc>
                <a:tc>
                  <a:txBody>
                    <a:bodyPr/>
                    <a:lstStyle/>
                    <a:p>
                      <a:pPr algn="l" fontAlgn="b"/>
                      <a:r>
                        <a:rPr lang="sv-SE" sz="2000" b="0" i="0" u="sng" strike="noStrike" dirty="0">
                          <a:solidFill>
                            <a:srgbClr val="FF0000"/>
                          </a:solidFill>
                          <a:effectLst/>
                          <a:latin typeface="Calibri" panose="020F0502020204030204" pitchFamily="34" charset="0"/>
                        </a:rPr>
                        <a:t> </a:t>
                      </a:r>
                      <a:r>
                        <a:rPr lang="sv-SE" sz="2000" b="0" i="0" u="sng" strike="noStrike" dirty="0" err="1">
                          <a:solidFill>
                            <a:srgbClr val="FF0000"/>
                          </a:solidFill>
                          <a:effectLst/>
                          <a:latin typeface="Calibri" panose="020F0502020204030204" pitchFamily="34" charset="0"/>
                        </a:rPr>
                        <a:t>kwh</a:t>
                      </a:r>
                      <a:r>
                        <a:rPr lang="sv-SE" sz="2000" b="0" i="0" u="sng" strike="noStrike" dirty="0">
                          <a:solidFill>
                            <a:srgbClr val="FF0000"/>
                          </a:solidFill>
                          <a:effectLst/>
                          <a:latin typeface="Calibri" panose="020F0502020204030204" pitchFamily="34" charset="0"/>
                        </a:rPr>
                        <a:t>       0,87 kr </a:t>
                      </a:r>
                    </a:p>
                  </a:txBody>
                  <a:tcPr marL="0" marR="0" marT="0" marB="0" anchor="b">
                    <a:lnL>
                      <a:noFill/>
                    </a:lnL>
                    <a:lnR>
                      <a:noFill/>
                    </a:lnR>
                    <a:lnT w="6350" cap="flat" cmpd="sng" algn="ctr">
                      <a:solidFill>
                        <a:srgbClr val="D2D6D8"/>
                      </a:solidFill>
                      <a:prstDash val="solid"/>
                      <a:round/>
                      <a:headEnd type="none" w="med" len="med"/>
                      <a:tailEnd type="none" w="med" len="med"/>
                    </a:lnT>
                    <a:lnB>
                      <a:noFill/>
                    </a:lnB>
                  </a:tcPr>
                </a:tc>
                <a:tc>
                  <a:txBody>
                    <a:bodyPr/>
                    <a:lstStyle/>
                    <a:p>
                      <a:pPr algn="r" fontAlgn="b"/>
                      <a:r>
                        <a:rPr lang="sv-SE" sz="2000" b="0" i="0" u="sng" strike="noStrike" dirty="0">
                          <a:solidFill>
                            <a:srgbClr val="FF0000"/>
                          </a:solidFill>
                          <a:effectLst/>
                          <a:latin typeface="Calibri" panose="020F0502020204030204" pitchFamily="34" charset="0"/>
                        </a:rPr>
                        <a:t>1.300.000 kr</a:t>
                      </a:r>
                    </a:p>
                  </a:txBody>
                  <a:tcPr marL="0" marR="0" marT="0" marB="0" anchor="b">
                    <a:lnL>
                      <a:noFill/>
                    </a:lnL>
                    <a:lnR>
                      <a:noFill/>
                    </a:lnR>
                    <a:lnT w="6350" cap="flat" cmpd="sng" algn="ctr">
                      <a:solidFill>
                        <a:srgbClr val="D2D6D8"/>
                      </a:solidFill>
                      <a:prstDash val="solid"/>
                      <a:round/>
                      <a:headEnd type="none" w="med" len="med"/>
                      <a:tailEnd type="none" w="med" len="med"/>
                    </a:lnT>
                    <a:lnB>
                      <a:noFill/>
                    </a:lnB>
                  </a:tcPr>
                </a:tc>
                <a:extLst>
                  <a:ext uri="{0D108BD9-81ED-4DB2-BD59-A6C34878D82A}">
                    <a16:rowId xmlns:a16="http://schemas.microsoft.com/office/drawing/2014/main" val="3194429313"/>
                  </a:ext>
                </a:extLst>
              </a:tr>
              <a:tr h="319942">
                <a:tc>
                  <a:txBody>
                    <a:bodyPr/>
                    <a:lstStyle/>
                    <a:p>
                      <a:pPr algn="l" fontAlgn="b"/>
                      <a:endParaRPr lang="sv-SE" sz="2000" b="0" i="0" u="none" strike="noStrike">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sv-SE" sz="2000" b="1" i="0" u="sng" strike="noStrike" dirty="0">
                          <a:solidFill>
                            <a:srgbClr val="FF0000"/>
                          </a:solidFill>
                          <a:effectLst/>
                          <a:latin typeface="Calibri" panose="020F0502020204030204" pitchFamily="34" charset="0"/>
                        </a:rPr>
                        <a:t>               2,75 kr </a:t>
                      </a:r>
                    </a:p>
                  </a:txBody>
                  <a:tcPr marL="0" marR="0" marT="0" marB="0" anchor="b">
                    <a:lnL>
                      <a:noFill/>
                    </a:lnL>
                    <a:lnR>
                      <a:noFill/>
                    </a:lnR>
                    <a:lnT>
                      <a:noFill/>
                    </a:lnT>
                    <a:lnB>
                      <a:noFill/>
                    </a:lnB>
                  </a:tcPr>
                </a:tc>
                <a:tc>
                  <a:txBody>
                    <a:bodyPr/>
                    <a:lstStyle/>
                    <a:p>
                      <a:pPr algn="r" fontAlgn="b"/>
                      <a:r>
                        <a:rPr lang="sv-SE" sz="2000" b="1" i="0" u="sng" strike="noStrike" dirty="0">
                          <a:solidFill>
                            <a:srgbClr val="FF0000"/>
                          </a:solidFill>
                          <a:effectLst/>
                          <a:latin typeface="Calibri" panose="020F0502020204030204" pitchFamily="34" charset="0"/>
                        </a:rPr>
                        <a:t>4.120.000 kr</a:t>
                      </a:r>
                    </a:p>
                  </a:txBody>
                  <a:tcPr marL="0" marR="0" marT="0" marB="0" anchor="b">
                    <a:lnL>
                      <a:noFill/>
                    </a:lnL>
                    <a:lnR>
                      <a:noFill/>
                    </a:lnR>
                    <a:lnT>
                      <a:noFill/>
                    </a:lnT>
                    <a:lnB>
                      <a:noFill/>
                    </a:lnB>
                  </a:tcPr>
                </a:tc>
                <a:extLst>
                  <a:ext uri="{0D108BD9-81ED-4DB2-BD59-A6C34878D82A}">
                    <a16:rowId xmlns:a16="http://schemas.microsoft.com/office/drawing/2014/main" val="4101817408"/>
                  </a:ext>
                </a:extLst>
              </a:tr>
            </a:tbl>
          </a:graphicData>
        </a:graphic>
      </p:graphicFrame>
    </p:spTree>
    <p:extLst>
      <p:ext uri="{BB962C8B-B14F-4D97-AF65-F5344CB8AC3E}">
        <p14:creationId xmlns:p14="http://schemas.microsoft.com/office/powerpoint/2010/main" val="84926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27</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303" y="230111"/>
            <a:ext cx="1581785" cy="585470"/>
          </a:xfrm>
          <a:prstGeom prst="rect">
            <a:avLst/>
          </a:prstGeom>
        </p:spPr>
      </p:pic>
      <p:sp>
        <p:nvSpPr>
          <p:cNvPr id="7" name="Rubrik 6">
            <a:extLst>
              <a:ext uri="{FF2B5EF4-FFF2-40B4-BE49-F238E27FC236}">
                <a16:creationId xmlns:a16="http://schemas.microsoft.com/office/drawing/2014/main" id="{5112076E-CE92-AA00-A50A-86420C1E35DB}"/>
              </a:ext>
            </a:extLst>
          </p:cNvPr>
          <p:cNvSpPr>
            <a:spLocks noGrp="1"/>
          </p:cNvSpPr>
          <p:nvPr>
            <p:ph type="ctrTitle"/>
          </p:nvPr>
        </p:nvSpPr>
        <p:spPr>
          <a:xfrm>
            <a:off x="154912" y="230111"/>
            <a:ext cx="11966750" cy="6126239"/>
          </a:xfrm>
        </p:spPr>
        <p:txBody>
          <a:bodyPr>
            <a:noAutofit/>
          </a:bodyPr>
          <a:lstStyle/>
          <a:p>
            <a:pPr algn="l"/>
            <a:r>
              <a:rPr lang="sv-SE" sz="3600" b="1" dirty="0">
                <a:solidFill>
                  <a:schemeClr val="accent1">
                    <a:lumMod val="75000"/>
                  </a:schemeClr>
                </a:solidFill>
                <a:latin typeface="Arial" panose="020B0604020202020204" pitchFamily="34" charset="0"/>
                <a:cs typeface="Arial" panose="020B0604020202020204" pitchFamily="34" charset="0"/>
              </a:rPr>
              <a:t>VI BEHÖVER ALLA BIDRA TILL ATT </a:t>
            </a:r>
            <a:br>
              <a:rPr lang="sv-SE" sz="3600" b="1" dirty="0">
                <a:solidFill>
                  <a:schemeClr val="accent1">
                    <a:lumMod val="75000"/>
                  </a:schemeClr>
                </a:solidFill>
                <a:latin typeface="Arial" panose="020B0604020202020204" pitchFamily="34" charset="0"/>
                <a:cs typeface="Arial" panose="020B0604020202020204" pitchFamily="34" charset="0"/>
              </a:rPr>
            </a:br>
            <a:r>
              <a:rPr lang="sv-SE" sz="3600" b="1" dirty="0">
                <a:solidFill>
                  <a:schemeClr val="accent1">
                    <a:lumMod val="75000"/>
                  </a:schemeClr>
                </a:solidFill>
                <a:latin typeface="Arial" panose="020B0604020202020204" pitchFamily="34" charset="0"/>
                <a:cs typeface="Arial" panose="020B0604020202020204" pitchFamily="34" charset="0"/>
              </a:rPr>
              <a:t>MINSKA VÅR ELANVÄNDNING. </a:t>
            </a:r>
            <a:br>
              <a:rPr lang="sv-SE" sz="3600" b="1" dirty="0">
                <a:solidFill>
                  <a:schemeClr val="accent1">
                    <a:lumMod val="75000"/>
                  </a:schemeClr>
                </a:solidFill>
                <a:latin typeface="Arial" panose="020B0604020202020204" pitchFamily="34" charset="0"/>
                <a:cs typeface="Arial" panose="020B0604020202020204" pitchFamily="34" charset="0"/>
              </a:rPr>
            </a:br>
            <a:br>
              <a:rPr lang="sv-SE" sz="1800" dirty="0">
                <a:solidFill>
                  <a:srgbClr val="FF0000"/>
                </a:solidFill>
                <a:latin typeface="Arial" panose="020B0604020202020204" pitchFamily="34" charset="0"/>
                <a:cs typeface="Arial" panose="020B0604020202020204" pitchFamily="34" charset="0"/>
              </a:rPr>
            </a:br>
            <a:br>
              <a:rPr lang="sv-SE" sz="1800" dirty="0">
                <a:solidFill>
                  <a:srgbClr val="FF0000"/>
                </a:solidFill>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Genom att minska elförbrukningen kan vi dessutom bidra till att pressa ner elpriset. </a:t>
            </a:r>
            <a:br>
              <a:rPr lang="sv-SE" sz="2400" dirty="0">
                <a:latin typeface="Arial" panose="020B0604020202020204" pitchFamily="34" charset="0"/>
                <a:cs typeface="Arial" panose="020B0604020202020204" pitchFamily="34" charset="0"/>
              </a:rPr>
            </a:b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Och minska risken för elbrist i Sverige i vinter.  </a:t>
            </a:r>
            <a:br>
              <a:rPr lang="sv-SE" sz="2400" dirty="0">
                <a:latin typeface="Arial" panose="020B0604020202020204" pitchFamily="34" charset="0"/>
                <a:cs typeface="Arial" panose="020B0604020202020204" pitchFamily="34" charset="0"/>
              </a:rPr>
            </a:br>
            <a:br>
              <a:rPr lang="sv-SE" sz="2400" dirty="0">
                <a:latin typeface="Arial" panose="020B0604020202020204" pitchFamily="34" charset="0"/>
                <a:cs typeface="Arial" panose="020B0604020202020204" pitchFamily="34" charset="0"/>
              </a:rPr>
            </a:b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Valen vi gör i dag kan påverka hur situationen ser ut i morgon. </a:t>
            </a:r>
            <a:br>
              <a:rPr lang="sv-SE" sz="2400" dirty="0">
                <a:latin typeface="Arial" panose="020B0604020202020204" pitchFamily="34" charset="0"/>
                <a:cs typeface="Arial" panose="020B0604020202020204" pitchFamily="34" charset="0"/>
              </a:rPr>
            </a:br>
            <a:br>
              <a:rPr lang="sv-SE" sz="2400" dirty="0">
                <a:latin typeface="Arial" panose="020B0604020202020204" pitchFamily="34" charset="0"/>
                <a:cs typeface="Arial" panose="020B0604020202020204" pitchFamily="34" charset="0"/>
              </a:rPr>
            </a:b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Varje liten förändring gör stor skillnad i det stora hela, om vi hjälps åt. </a:t>
            </a:r>
            <a:br>
              <a:rPr lang="sv-SE" sz="2400" dirty="0">
                <a:latin typeface="Arial" panose="020B0604020202020204" pitchFamily="34" charset="0"/>
                <a:cs typeface="Arial" panose="020B0604020202020204" pitchFamily="34" charset="0"/>
              </a:rPr>
            </a:b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För nu räknas varje kilowattimme. </a:t>
            </a:r>
            <a:br>
              <a:rPr lang="sv-SE" sz="2400" dirty="0">
                <a:latin typeface="Arial" panose="020B0604020202020204" pitchFamily="34" charset="0"/>
                <a:cs typeface="Arial" panose="020B0604020202020204" pitchFamily="34" charset="0"/>
              </a:rPr>
            </a:br>
            <a:br>
              <a:rPr lang="sv-SE" sz="2400" dirty="0">
                <a:solidFill>
                  <a:srgbClr val="FF0000"/>
                </a:solidFill>
                <a:latin typeface="Arial" panose="020B0604020202020204" pitchFamily="34" charset="0"/>
                <a:cs typeface="Arial" panose="020B0604020202020204" pitchFamily="34" charset="0"/>
              </a:rPr>
            </a:br>
            <a:endParaRPr lang="sv-SE"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825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28</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303" y="230111"/>
            <a:ext cx="1581785" cy="585470"/>
          </a:xfrm>
          <a:prstGeom prst="rect">
            <a:avLst/>
          </a:prstGeom>
        </p:spPr>
      </p:pic>
      <p:sp>
        <p:nvSpPr>
          <p:cNvPr id="7" name="Rubrik 6">
            <a:extLst>
              <a:ext uri="{FF2B5EF4-FFF2-40B4-BE49-F238E27FC236}">
                <a16:creationId xmlns:a16="http://schemas.microsoft.com/office/drawing/2014/main" id="{5112076E-CE92-AA00-A50A-86420C1E35DB}"/>
              </a:ext>
            </a:extLst>
          </p:cNvPr>
          <p:cNvSpPr>
            <a:spLocks noGrp="1"/>
          </p:cNvSpPr>
          <p:nvPr>
            <p:ph type="ctrTitle"/>
          </p:nvPr>
        </p:nvSpPr>
        <p:spPr>
          <a:xfrm>
            <a:off x="429567" y="311499"/>
            <a:ext cx="11762433" cy="5237729"/>
          </a:xfrm>
        </p:spPr>
        <p:txBody>
          <a:bodyPr>
            <a:noAutofit/>
          </a:bodyPr>
          <a:lstStyle/>
          <a:p>
            <a:pPr algn="l">
              <a:lnSpc>
                <a:spcPct val="200000"/>
              </a:lnSpc>
            </a:pPr>
            <a:r>
              <a:rPr lang="sv-SE" sz="3600" b="1" dirty="0">
                <a:solidFill>
                  <a:schemeClr val="accent1">
                    <a:lumMod val="75000"/>
                  </a:schemeClr>
                </a:solidFill>
                <a:latin typeface="Arial" panose="020B0604020202020204" pitchFamily="34" charset="0"/>
                <a:cs typeface="Arial" panose="020B0604020202020204" pitchFamily="34" charset="0"/>
              </a:rPr>
              <a:t>VI HAR REDAN VIDTAGIT FLERA ÅTGÄRDER </a:t>
            </a:r>
            <a:br>
              <a:rPr lang="sv-SE" sz="3600" b="1"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 Installerat rörelsesensorer på belysningen i allmänna utrymmen</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 Justerat bergvärmen. Dragit ner temperaturen dagtid med ca 1 grad. </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 Installera rörelsesensorer i trapphuset på Atlasvägen 61 och på vinden. </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Vi fortsätter arbetet med att identifiera energibesparande åtgärder. </a:t>
            </a:r>
            <a:br>
              <a:rPr lang="sv-SE" sz="24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726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29</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303" y="230111"/>
            <a:ext cx="1581785" cy="585470"/>
          </a:xfrm>
          <a:prstGeom prst="rect">
            <a:avLst/>
          </a:prstGeom>
        </p:spPr>
      </p:pic>
      <p:sp>
        <p:nvSpPr>
          <p:cNvPr id="7" name="Rubrik 6">
            <a:extLst>
              <a:ext uri="{FF2B5EF4-FFF2-40B4-BE49-F238E27FC236}">
                <a16:creationId xmlns:a16="http://schemas.microsoft.com/office/drawing/2014/main" id="{5112076E-CE92-AA00-A50A-86420C1E35DB}"/>
              </a:ext>
            </a:extLst>
          </p:cNvPr>
          <p:cNvSpPr>
            <a:spLocks noGrp="1"/>
          </p:cNvSpPr>
          <p:nvPr>
            <p:ph type="ctrTitle"/>
          </p:nvPr>
        </p:nvSpPr>
        <p:spPr>
          <a:xfrm>
            <a:off x="429567" y="664306"/>
            <a:ext cx="11762433" cy="5883512"/>
          </a:xfrm>
        </p:spPr>
        <p:txBody>
          <a:bodyPr>
            <a:noAutofit/>
          </a:bodyPr>
          <a:lstStyle/>
          <a:p>
            <a:pPr algn="l">
              <a:lnSpc>
                <a:spcPct val="150000"/>
              </a:lnSpc>
            </a:pPr>
            <a:r>
              <a:rPr lang="sv-SE" sz="3600" b="1" dirty="0">
                <a:solidFill>
                  <a:schemeClr val="accent1">
                    <a:lumMod val="75000"/>
                  </a:schemeClr>
                </a:solidFill>
                <a:latin typeface="Arial" panose="020B0604020202020204" pitchFamily="34" charset="0"/>
                <a:cs typeface="Arial" panose="020B0604020202020204" pitchFamily="34" charset="0"/>
              </a:rPr>
              <a:t>EFFEKTIVT FÖR ATT MINSKA FÖRENINGENS ELFÖRBRUKNING</a:t>
            </a:r>
            <a:br>
              <a:rPr lang="sv-SE" sz="3600" b="1" dirty="0">
                <a:solidFill>
                  <a:schemeClr val="accent1">
                    <a:lumMod val="75000"/>
                  </a:schemeClr>
                </a:solidFill>
                <a:latin typeface="Arial" panose="020B0604020202020204" pitchFamily="34" charset="0"/>
                <a:cs typeface="Arial" panose="020B0604020202020204" pitchFamily="34" charset="0"/>
              </a:rPr>
            </a:br>
            <a:br>
              <a:rPr lang="sv-SE" sz="2400" dirty="0">
                <a:solidFill>
                  <a:schemeClr val="accent1">
                    <a:lumMod val="75000"/>
                  </a:schemeClr>
                </a:solidFill>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 Hushålla med varmvatten, duscha kortare, </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 Spola av disken med kallvatten</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 Fylla tvättmaskiner till max </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 Använda torkutrustningen så sparsamt som möjligt. </a:t>
            </a:r>
            <a:br>
              <a:rPr lang="sv-SE" sz="2400" dirty="0">
                <a:latin typeface="Arial" panose="020B0604020202020204" pitchFamily="34" charset="0"/>
                <a:cs typeface="Arial" panose="020B0604020202020204" pitchFamily="34" charset="0"/>
              </a:rPr>
            </a:b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På föreningens hemsida finns tips om vad du som medlem kan göra för att minska  din egen elförbrukning i lägenheten (hushållsel). </a:t>
            </a:r>
          </a:p>
        </p:txBody>
      </p:sp>
    </p:spTree>
    <p:extLst>
      <p:ext uri="{BB962C8B-B14F-4D97-AF65-F5344CB8AC3E}">
        <p14:creationId xmlns:p14="http://schemas.microsoft.com/office/powerpoint/2010/main" val="1854890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0E0263-2F07-4F15-9A70-EA5ADFF983D7}"/>
              </a:ext>
            </a:extLst>
          </p:cNvPr>
          <p:cNvSpPr>
            <a:spLocks noGrp="1"/>
          </p:cNvSpPr>
          <p:nvPr>
            <p:ph type="ctrTitle"/>
          </p:nvPr>
        </p:nvSpPr>
        <p:spPr>
          <a:xfrm>
            <a:off x="482688" y="300449"/>
            <a:ext cx="11386583" cy="5138039"/>
          </a:xfrm>
        </p:spPr>
        <p:txBody>
          <a:bodyPr>
            <a:noAutofit/>
          </a:bodyPr>
          <a:lstStyle/>
          <a:p>
            <a:pPr algn="l">
              <a:lnSpc>
                <a:spcPct val="150000"/>
              </a:lnSpc>
            </a:pPr>
            <a:br>
              <a:rPr lang="sv-SE" sz="2000" dirty="0">
                <a:latin typeface="Arial" panose="020B0604020202020204" pitchFamily="34" charset="0"/>
                <a:cs typeface="Arial" panose="020B0604020202020204" pitchFamily="34" charset="0"/>
              </a:rPr>
            </a:br>
            <a:r>
              <a:rPr lang="sv-SE" sz="2000" dirty="0">
                <a:latin typeface="Arial" panose="020B0604020202020204" pitchFamily="34" charset="0"/>
                <a:cs typeface="Arial" panose="020B0604020202020204" pitchFamily="34" charset="0"/>
              </a:rPr>
              <a:t> </a:t>
            </a:r>
            <a:r>
              <a:rPr lang="sv-SE" sz="3200" b="1" dirty="0">
                <a:solidFill>
                  <a:schemeClr val="accent1">
                    <a:lumMod val="75000"/>
                  </a:schemeClr>
                </a:solidFill>
                <a:latin typeface="Arial" panose="020B0604020202020204" pitchFamily="34" charset="0"/>
                <a:cs typeface="Arial" panose="020B0604020202020204" pitchFamily="34" charset="0"/>
              </a:rPr>
              <a:t>MÅLSÄTTNINGEN MED INFORMATIONEN</a:t>
            </a:r>
            <a:br>
              <a:rPr lang="sv-SE" sz="20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 Förbereda vad som är på gång</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 Ekonomi om dagsläget och framtid</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 Frågor och svar</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 Tydlighet </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 Skapa tillhörighet, delaktighet och engagemang</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 Mötas, ökad trivsel och bra boendemiljö</a:t>
            </a:r>
            <a:br>
              <a:rPr lang="sv-SE" sz="24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3</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7527" y="300449"/>
            <a:ext cx="1581785" cy="585470"/>
          </a:xfrm>
          <a:prstGeom prst="rect">
            <a:avLst/>
          </a:prstGeom>
        </p:spPr>
      </p:pic>
    </p:spTree>
    <p:extLst>
      <p:ext uri="{BB962C8B-B14F-4D97-AF65-F5344CB8AC3E}">
        <p14:creationId xmlns:p14="http://schemas.microsoft.com/office/powerpoint/2010/main" val="2318067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30</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sp>
        <p:nvSpPr>
          <p:cNvPr id="2" name="textruta 1">
            <a:extLst>
              <a:ext uri="{FF2B5EF4-FFF2-40B4-BE49-F238E27FC236}">
                <a16:creationId xmlns:a16="http://schemas.microsoft.com/office/drawing/2014/main" id="{9CD3FD83-3DC2-BD2E-130F-C9E74F30FE7A}"/>
              </a:ext>
            </a:extLst>
          </p:cNvPr>
          <p:cNvSpPr txBox="1"/>
          <p:nvPr/>
        </p:nvSpPr>
        <p:spPr>
          <a:xfrm>
            <a:off x="3999245" y="2542233"/>
            <a:ext cx="3535904" cy="646331"/>
          </a:xfrm>
          <a:prstGeom prst="rect">
            <a:avLst/>
          </a:prstGeom>
          <a:noFill/>
        </p:spPr>
        <p:txBody>
          <a:bodyPr wrap="none" rtlCol="0">
            <a:spAutoFit/>
          </a:bodyPr>
          <a:lstStyle/>
          <a:p>
            <a:r>
              <a:rPr lang="sv-SE" sz="3600" b="1" dirty="0">
                <a:solidFill>
                  <a:schemeClr val="accent1">
                    <a:lumMod val="75000"/>
                  </a:schemeClr>
                </a:solidFill>
                <a:latin typeface="Arial" panose="020B0604020202020204" pitchFamily="34" charset="0"/>
                <a:cs typeface="Arial" panose="020B0604020202020204" pitchFamily="34" charset="0"/>
              </a:rPr>
              <a:t>LITE AV VARJE</a:t>
            </a:r>
          </a:p>
        </p:txBody>
      </p:sp>
    </p:spTree>
    <p:extLst>
      <p:ext uri="{BB962C8B-B14F-4D97-AF65-F5344CB8AC3E}">
        <p14:creationId xmlns:p14="http://schemas.microsoft.com/office/powerpoint/2010/main" val="1382211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31</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sp>
        <p:nvSpPr>
          <p:cNvPr id="7" name="Rubrik 6">
            <a:extLst>
              <a:ext uri="{FF2B5EF4-FFF2-40B4-BE49-F238E27FC236}">
                <a16:creationId xmlns:a16="http://schemas.microsoft.com/office/drawing/2014/main" id="{5112076E-CE92-AA00-A50A-86420C1E35DB}"/>
              </a:ext>
            </a:extLst>
          </p:cNvPr>
          <p:cNvSpPr>
            <a:spLocks noGrp="1"/>
          </p:cNvSpPr>
          <p:nvPr>
            <p:ph type="ctrTitle"/>
          </p:nvPr>
        </p:nvSpPr>
        <p:spPr>
          <a:xfrm>
            <a:off x="814626" y="1275140"/>
            <a:ext cx="10219765" cy="3770397"/>
          </a:xfrm>
        </p:spPr>
        <p:txBody>
          <a:bodyPr>
            <a:normAutofit fontScale="90000"/>
          </a:bodyPr>
          <a:lstStyle/>
          <a:p>
            <a:pPr algn="l"/>
            <a:r>
              <a:rPr lang="sv-SE" sz="3600" b="1" dirty="0">
                <a:solidFill>
                  <a:schemeClr val="accent1">
                    <a:lumMod val="75000"/>
                  </a:schemeClr>
                </a:solidFill>
                <a:latin typeface="Arial" panose="020B0604020202020204" pitchFamily="34" charset="0"/>
                <a:cs typeface="Arial" panose="020B0604020202020204" pitchFamily="34" charset="0"/>
              </a:rPr>
              <a:t>NY LÄGENHET PÅ SICKLA STRAND 51</a:t>
            </a:r>
            <a:br>
              <a:rPr lang="sv-SE" sz="3600" b="1" dirty="0">
                <a:solidFill>
                  <a:schemeClr val="accent1">
                    <a:lumMod val="75000"/>
                  </a:schemeClr>
                </a:solidFill>
                <a:latin typeface="Arial" panose="020B0604020202020204" pitchFamily="34" charset="0"/>
                <a:cs typeface="Arial" panose="020B0604020202020204" pitchFamily="34" charset="0"/>
              </a:rPr>
            </a:br>
            <a:br>
              <a:rPr lang="sv-SE" sz="3600" dirty="0">
                <a:solidFill>
                  <a:schemeClr val="accent1">
                    <a:lumMod val="75000"/>
                  </a:schemeClr>
                </a:solidFill>
                <a:latin typeface="Arial" panose="020B0604020202020204" pitchFamily="34" charset="0"/>
                <a:cs typeface="Arial" panose="020B0604020202020204" pitchFamily="34" charset="0"/>
              </a:rPr>
            </a:br>
            <a:br>
              <a:rPr lang="sv-SE" sz="1800" dirty="0">
                <a:latin typeface="Arial" panose="020B0604020202020204" pitchFamily="34" charset="0"/>
                <a:cs typeface="Arial" panose="020B0604020202020204" pitchFamily="34" charset="0"/>
              </a:rPr>
            </a:br>
            <a:r>
              <a:rPr lang="sv-SE" sz="2700" dirty="0">
                <a:latin typeface="Arial" panose="020B0604020202020204" pitchFamily="34" charset="0"/>
                <a:cs typeface="Arial" panose="020B0604020202020204" pitchFamily="34" charset="0"/>
              </a:rPr>
              <a:t>Den nya lägenheten på Sickla strand 51, som Brf Sicklahus har byggt om från lokal till lägenhet, har drabbats av en omfattande vattenskada. </a:t>
            </a:r>
            <a:br>
              <a:rPr lang="sv-SE" sz="2700" dirty="0">
                <a:latin typeface="Arial" panose="020B0604020202020204" pitchFamily="34" charset="0"/>
                <a:cs typeface="Arial" panose="020B0604020202020204" pitchFamily="34" charset="0"/>
              </a:rPr>
            </a:br>
            <a:br>
              <a:rPr lang="sv-SE" sz="2700" dirty="0">
                <a:latin typeface="Arial" panose="020B0604020202020204" pitchFamily="34" charset="0"/>
                <a:cs typeface="Arial" panose="020B0604020202020204" pitchFamily="34" charset="0"/>
              </a:rPr>
            </a:br>
            <a:r>
              <a:rPr lang="sv-SE" sz="2700" dirty="0">
                <a:latin typeface="Arial" panose="020B0604020202020204" pitchFamily="34" charset="0"/>
                <a:cs typeface="Arial" panose="020B0604020202020204" pitchFamily="34" charset="0"/>
              </a:rPr>
              <a:t>Renoveringsarbetet pågår. </a:t>
            </a:r>
            <a:br>
              <a:rPr lang="sv-SE" sz="2700" dirty="0">
                <a:latin typeface="Arial" panose="020B0604020202020204" pitchFamily="34" charset="0"/>
                <a:cs typeface="Arial" panose="020B0604020202020204" pitchFamily="34" charset="0"/>
              </a:rPr>
            </a:br>
            <a:br>
              <a:rPr lang="sv-SE" sz="2700" dirty="0">
                <a:latin typeface="Arial" panose="020B0604020202020204" pitchFamily="34" charset="0"/>
                <a:cs typeface="Arial" panose="020B0604020202020204" pitchFamily="34" charset="0"/>
              </a:rPr>
            </a:br>
            <a:r>
              <a:rPr lang="sv-SE" sz="2700" dirty="0">
                <a:latin typeface="Arial" panose="020B0604020202020204" pitchFamily="34" charset="0"/>
                <a:cs typeface="Arial" panose="020B0604020202020204" pitchFamily="34" charset="0"/>
              </a:rPr>
              <a:t>Vi räknar med att kunna lämna lägenheten till försäljning genom mäklare i januari 2023. </a:t>
            </a:r>
          </a:p>
        </p:txBody>
      </p:sp>
    </p:spTree>
    <p:extLst>
      <p:ext uri="{BB962C8B-B14F-4D97-AF65-F5344CB8AC3E}">
        <p14:creationId xmlns:p14="http://schemas.microsoft.com/office/powerpoint/2010/main" val="3889583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32</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sp>
        <p:nvSpPr>
          <p:cNvPr id="7" name="Rubrik 6">
            <a:extLst>
              <a:ext uri="{FF2B5EF4-FFF2-40B4-BE49-F238E27FC236}">
                <a16:creationId xmlns:a16="http://schemas.microsoft.com/office/drawing/2014/main" id="{5112076E-CE92-AA00-A50A-86420C1E35DB}"/>
              </a:ext>
            </a:extLst>
          </p:cNvPr>
          <p:cNvSpPr>
            <a:spLocks noGrp="1"/>
          </p:cNvSpPr>
          <p:nvPr>
            <p:ph type="ctrTitle"/>
          </p:nvPr>
        </p:nvSpPr>
        <p:spPr>
          <a:xfrm>
            <a:off x="746434" y="1208545"/>
            <a:ext cx="11241741" cy="4112485"/>
          </a:xfrm>
        </p:spPr>
        <p:txBody>
          <a:bodyPr>
            <a:normAutofit fontScale="90000"/>
          </a:bodyPr>
          <a:lstStyle/>
          <a:p>
            <a:pPr algn="l"/>
            <a:r>
              <a:rPr lang="sv-SE" sz="4000" b="1" dirty="0">
                <a:solidFill>
                  <a:schemeClr val="accent1">
                    <a:lumMod val="75000"/>
                  </a:schemeClr>
                </a:solidFill>
                <a:latin typeface="Arial" panose="020B0604020202020204" pitchFamily="34" charset="0"/>
                <a:cs typeface="Arial" panose="020B0604020202020204" pitchFamily="34" charset="0"/>
              </a:rPr>
              <a:t>SKYDDSRUM </a:t>
            </a:r>
            <a:br>
              <a:rPr lang="sv-SE" sz="3600" dirty="0">
                <a:latin typeface="Arial" panose="020B0604020202020204" pitchFamily="34" charset="0"/>
                <a:cs typeface="Arial" panose="020B0604020202020204" pitchFamily="34" charset="0"/>
              </a:rPr>
            </a:br>
            <a:br>
              <a:rPr lang="sv-SE" sz="3600" dirty="0">
                <a:latin typeface="Arial" panose="020B0604020202020204" pitchFamily="34" charset="0"/>
                <a:cs typeface="Arial" panose="020B0604020202020204" pitchFamily="34" charset="0"/>
              </a:rPr>
            </a:br>
            <a:r>
              <a:rPr lang="sv-SE" sz="2200" dirty="0">
                <a:latin typeface="Arial" panose="020B0604020202020204" pitchFamily="34" charset="0"/>
                <a:cs typeface="Arial" panose="020B0604020202020204" pitchFamily="34" charset="0"/>
              </a:rPr>
              <a:t>Styrelsen har låtit göra en inventering av skyddsrummen. </a:t>
            </a:r>
            <a:br>
              <a:rPr lang="sv-SE" sz="2200" dirty="0">
                <a:latin typeface="Arial" panose="020B0604020202020204" pitchFamily="34" charset="0"/>
                <a:cs typeface="Arial" panose="020B0604020202020204" pitchFamily="34" charset="0"/>
              </a:rPr>
            </a:br>
            <a:br>
              <a:rPr lang="sv-SE" sz="2200" dirty="0">
                <a:latin typeface="Arial" panose="020B0604020202020204" pitchFamily="34" charset="0"/>
                <a:cs typeface="Arial" panose="020B0604020202020204" pitchFamily="34" charset="0"/>
              </a:rPr>
            </a:br>
            <a:br>
              <a:rPr lang="sv-SE" sz="2200" dirty="0">
                <a:latin typeface="Arial" panose="020B0604020202020204" pitchFamily="34" charset="0"/>
                <a:cs typeface="Arial" panose="020B0604020202020204" pitchFamily="34" charset="0"/>
              </a:rPr>
            </a:br>
            <a:r>
              <a:rPr lang="sv-SE" sz="2200" dirty="0">
                <a:latin typeface="Arial" panose="020B0604020202020204" pitchFamily="34" charset="0"/>
                <a:cs typeface="Arial" panose="020B0604020202020204" pitchFamily="34" charset="0"/>
              </a:rPr>
              <a:t>Det visar sig det behöver vidtas åtgärder för att de ska leva upp till de krav som ställs på skyddsrum. </a:t>
            </a:r>
            <a:br>
              <a:rPr lang="sv-SE" sz="2200" dirty="0">
                <a:latin typeface="Arial" panose="020B0604020202020204" pitchFamily="34" charset="0"/>
                <a:cs typeface="Arial" panose="020B0604020202020204" pitchFamily="34" charset="0"/>
              </a:rPr>
            </a:br>
            <a:br>
              <a:rPr lang="sv-SE" sz="2200" dirty="0">
                <a:latin typeface="Arial" panose="020B0604020202020204" pitchFamily="34" charset="0"/>
                <a:cs typeface="Arial" panose="020B0604020202020204" pitchFamily="34" charset="0"/>
              </a:rPr>
            </a:br>
            <a:br>
              <a:rPr lang="sv-SE" sz="2200" dirty="0">
                <a:latin typeface="Arial" panose="020B0604020202020204" pitchFamily="34" charset="0"/>
                <a:cs typeface="Arial" panose="020B0604020202020204" pitchFamily="34" charset="0"/>
              </a:rPr>
            </a:br>
            <a:r>
              <a:rPr lang="sv-SE" sz="2200" dirty="0">
                <a:latin typeface="Arial" panose="020B0604020202020204" pitchFamily="34" charset="0"/>
                <a:cs typeface="Arial" panose="020B0604020202020204" pitchFamily="34" charset="0"/>
              </a:rPr>
              <a:t>Vi undersöker nu vad åtgärderna kan komma att kosta. </a:t>
            </a:r>
            <a:br>
              <a:rPr lang="sv-SE" sz="2200" dirty="0">
                <a:latin typeface="Arial" panose="020B0604020202020204" pitchFamily="34" charset="0"/>
                <a:cs typeface="Arial" panose="020B0604020202020204" pitchFamily="34" charset="0"/>
              </a:rPr>
            </a:br>
            <a:br>
              <a:rPr lang="sv-SE" sz="2200" dirty="0">
                <a:latin typeface="Arial" panose="020B0604020202020204" pitchFamily="34" charset="0"/>
                <a:cs typeface="Arial" panose="020B0604020202020204" pitchFamily="34" charset="0"/>
              </a:rPr>
            </a:br>
            <a:r>
              <a:rPr lang="sv-SE" sz="2200" dirty="0">
                <a:latin typeface="Arial" panose="020B0604020202020204" pitchFamily="34" charset="0"/>
                <a:cs typeface="Arial" panose="020B0604020202020204" pitchFamily="34" charset="0"/>
              </a:rPr>
              <a:t>Rummen kan tills vidare betraktas som ”skyddande rum”. </a:t>
            </a:r>
            <a:br>
              <a:rPr lang="sv-SE" sz="2200" dirty="0">
                <a:latin typeface="Arial" panose="020B0604020202020204" pitchFamily="34" charset="0"/>
                <a:cs typeface="Arial" panose="020B0604020202020204" pitchFamily="34" charset="0"/>
              </a:rPr>
            </a:br>
            <a:endParaRPr lang="sv-SE"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981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33</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sp>
        <p:nvSpPr>
          <p:cNvPr id="7" name="Rubrik 6">
            <a:extLst>
              <a:ext uri="{FF2B5EF4-FFF2-40B4-BE49-F238E27FC236}">
                <a16:creationId xmlns:a16="http://schemas.microsoft.com/office/drawing/2014/main" id="{5112076E-CE92-AA00-A50A-86420C1E35DB}"/>
              </a:ext>
            </a:extLst>
          </p:cNvPr>
          <p:cNvSpPr>
            <a:spLocks noGrp="1"/>
          </p:cNvSpPr>
          <p:nvPr>
            <p:ph type="ctrTitle"/>
          </p:nvPr>
        </p:nvSpPr>
        <p:spPr>
          <a:xfrm>
            <a:off x="834014" y="1034981"/>
            <a:ext cx="10781882" cy="3315858"/>
          </a:xfrm>
        </p:spPr>
        <p:txBody>
          <a:bodyPr>
            <a:normAutofit fontScale="90000"/>
          </a:bodyPr>
          <a:lstStyle/>
          <a:p>
            <a:pPr algn="l"/>
            <a:r>
              <a:rPr lang="sv-SE" sz="3600" b="1" dirty="0">
                <a:solidFill>
                  <a:schemeClr val="accent1">
                    <a:lumMod val="75000"/>
                  </a:schemeClr>
                </a:solidFill>
                <a:latin typeface="Arial" panose="020B0604020202020204" pitchFamily="34" charset="0"/>
                <a:cs typeface="Arial" panose="020B0604020202020204" pitchFamily="34" charset="0"/>
              </a:rPr>
              <a:t>NYA REGLER FÖR ELSPARKCYKLAR </a:t>
            </a:r>
            <a:br>
              <a:rPr lang="sv-SE" sz="3600" b="1" dirty="0">
                <a:latin typeface="Arial" panose="020B0604020202020204" pitchFamily="34" charset="0"/>
                <a:cs typeface="Arial" panose="020B0604020202020204" pitchFamily="34" charset="0"/>
              </a:rPr>
            </a:br>
            <a:br>
              <a:rPr lang="sv-SE" sz="1800" dirty="0">
                <a:latin typeface="Arial" panose="020B0604020202020204" pitchFamily="34" charset="0"/>
                <a:cs typeface="Arial" panose="020B0604020202020204" pitchFamily="34" charset="0"/>
              </a:rPr>
            </a:br>
            <a:br>
              <a:rPr lang="sv-SE" sz="1800" dirty="0">
                <a:latin typeface="Arial" panose="020B0604020202020204" pitchFamily="34" charset="0"/>
                <a:cs typeface="Arial" panose="020B0604020202020204" pitchFamily="34" charset="0"/>
              </a:rPr>
            </a:br>
            <a:r>
              <a:rPr lang="sv-SE" sz="2200" dirty="0">
                <a:latin typeface="Arial" panose="020B0604020202020204" pitchFamily="34" charset="0"/>
                <a:cs typeface="Arial" panose="020B0604020202020204" pitchFamily="34" charset="0"/>
              </a:rPr>
              <a:t>Från och med 1 september är det parkeringsförbud för elsparkcyklar </a:t>
            </a:r>
            <a:br>
              <a:rPr lang="sv-SE" sz="2200" dirty="0">
                <a:latin typeface="Arial" panose="020B0604020202020204" pitchFamily="34" charset="0"/>
                <a:cs typeface="Arial" panose="020B0604020202020204" pitchFamily="34" charset="0"/>
              </a:rPr>
            </a:br>
            <a:r>
              <a:rPr lang="sv-SE" sz="2200" dirty="0">
                <a:latin typeface="Arial" panose="020B0604020202020204" pitchFamily="34" charset="0"/>
                <a:cs typeface="Arial" panose="020B0604020202020204" pitchFamily="34" charset="0"/>
              </a:rPr>
              <a:t>på gång- och cykelbanor enligt en ny lag.</a:t>
            </a:r>
            <a:br>
              <a:rPr lang="sv-SE" sz="2200" dirty="0">
                <a:latin typeface="Arial" panose="020B0604020202020204" pitchFamily="34" charset="0"/>
                <a:cs typeface="Arial" panose="020B0604020202020204" pitchFamily="34" charset="0"/>
              </a:rPr>
            </a:br>
            <a:br>
              <a:rPr lang="sv-SE" sz="2200" dirty="0">
                <a:latin typeface="Arial" panose="020B0604020202020204" pitchFamily="34" charset="0"/>
                <a:cs typeface="Arial" panose="020B0604020202020204" pitchFamily="34" charset="0"/>
              </a:rPr>
            </a:br>
            <a:br>
              <a:rPr lang="sv-SE" sz="2200" dirty="0">
                <a:latin typeface="Arial" panose="020B0604020202020204" pitchFamily="34" charset="0"/>
                <a:cs typeface="Arial" panose="020B0604020202020204" pitchFamily="34" charset="0"/>
              </a:rPr>
            </a:br>
            <a:r>
              <a:rPr lang="sv-SE" sz="2200" dirty="0">
                <a:latin typeface="Arial" panose="020B0604020202020204" pitchFamily="34" charset="0"/>
                <a:cs typeface="Arial" panose="020B0604020202020204" pitchFamily="34" charset="0"/>
              </a:rPr>
              <a:t>För föreningens medlemmar innebär detta att elsparkcykel ska parkeras vid våra cykelställ.</a:t>
            </a:r>
            <a:br>
              <a:rPr lang="sv-SE" sz="2200" dirty="0">
                <a:latin typeface="Arial" panose="020B0604020202020204" pitchFamily="34" charset="0"/>
                <a:cs typeface="Arial" panose="020B0604020202020204" pitchFamily="34" charset="0"/>
              </a:rPr>
            </a:br>
            <a:br>
              <a:rPr lang="sv-SE" sz="1800" dirty="0"/>
            </a:br>
            <a:endParaRPr lang="sv-SE" sz="1800" dirty="0"/>
          </a:p>
        </p:txBody>
      </p:sp>
    </p:spTree>
    <p:extLst>
      <p:ext uri="{BB962C8B-B14F-4D97-AF65-F5344CB8AC3E}">
        <p14:creationId xmlns:p14="http://schemas.microsoft.com/office/powerpoint/2010/main" val="3246775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0E0263-2F07-4F15-9A70-EA5ADFF983D7}"/>
              </a:ext>
            </a:extLst>
          </p:cNvPr>
          <p:cNvSpPr>
            <a:spLocks noGrp="1"/>
          </p:cNvSpPr>
          <p:nvPr>
            <p:ph type="ctrTitle"/>
          </p:nvPr>
        </p:nvSpPr>
        <p:spPr>
          <a:xfrm>
            <a:off x="378488" y="552658"/>
            <a:ext cx="11736474" cy="5199663"/>
          </a:xfrm>
        </p:spPr>
        <p:txBody>
          <a:bodyPr>
            <a:normAutofit fontScale="90000"/>
          </a:bodyPr>
          <a:lstStyle/>
          <a:p>
            <a:pPr algn="l">
              <a:lnSpc>
                <a:spcPct val="200000"/>
              </a:lnSpc>
            </a:pPr>
            <a:r>
              <a:rPr lang="sv-SE" sz="4000" b="1"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MER </a:t>
            </a:r>
            <a:r>
              <a:rPr lang="sv-SE" sz="4000" b="1"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INFO</a:t>
            </a:r>
            <a:br>
              <a:rPr lang="sv-SE" sz="2200" b="1"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br>
            <a:r>
              <a:rPr lang="sv-SE" sz="2200" dirty="0">
                <a:effectLst/>
                <a:latin typeface="Arial" panose="020B0604020202020204" pitchFamily="34" charset="0"/>
                <a:ea typeface="Calibri" panose="020F0502020204030204" pitchFamily="34" charset="0"/>
                <a:cs typeface="Arial" panose="020B0604020202020204" pitchFamily="34" charset="0"/>
              </a:rPr>
              <a:t>- </a:t>
            </a:r>
            <a:r>
              <a:rPr lang="sv-SE" sz="2700" dirty="0">
                <a:latin typeface="Arial" panose="020B0604020202020204" pitchFamily="34" charset="0"/>
                <a:ea typeface="Calibri" panose="020F0502020204030204" pitchFamily="34" charset="0"/>
                <a:cs typeface="Arial" panose="020B0604020202020204" pitchFamily="34" charset="0"/>
              </a:rPr>
              <a:t>Andrahandsuthyrning. Ansökan och tillstånd en begränsad tid eller för giltiga skäl</a:t>
            </a:r>
            <a:br>
              <a:rPr lang="sv-SE" sz="2700" dirty="0">
                <a:latin typeface="Arial" panose="020B0604020202020204" pitchFamily="34" charset="0"/>
                <a:ea typeface="Calibri" panose="020F0502020204030204" pitchFamily="34" charset="0"/>
                <a:cs typeface="Arial" panose="020B0604020202020204" pitchFamily="34" charset="0"/>
              </a:rPr>
            </a:br>
            <a:r>
              <a:rPr lang="sv-SE" sz="2700" dirty="0">
                <a:latin typeface="Arial" panose="020B0604020202020204" pitchFamily="34" charset="0"/>
                <a:ea typeface="Calibri" panose="020F0502020204030204" pitchFamily="34" charset="0"/>
                <a:cs typeface="Arial" panose="020B0604020202020204" pitchFamily="34" charset="0"/>
              </a:rPr>
              <a:t>- </a:t>
            </a:r>
            <a:r>
              <a:rPr lang="sv-SE" sz="2700" dirty="0">
                <a:effectLst/>
                <a:latin typeface="Arial" panose="020B0604020202020204" pitchFamily="34" charset="0"/>
                <a:ea typeface="Calibri" panose="020F0502020204030204" pitchFamily="34" charset="0"/>
                <a:cs typeface="Arial" panose="020B0604020202020204" pitchFamily="34" charset="0"/>
              </a:rPr>
              <a:t>MITT HS</a:t>
            </a:r>
            <a:r>
              <a:rPr lang="sv-SE" sz="2700" dirty="0">
                <a:latin typeface="Arial" panose="020B0604020202020204" pitchFamily="34" charset="0"/>
                <a:ea typeface="Calibri" panose="020F0502020204030204" pitchFamily="34" charset="0"/>
                <a:cs typeface="Arial" panose="020B0604020202020204" pitchFamily="34" charset="0"/>
              </a:rPr>
              <a:t>B	Gå in och lämna dina kontaktuppgifter; telefon och email </a:t>
            </a:r>
            <a:br>
              <a:rPr lang="sv-SE" sz="2700" dirty="0">
                <a:latin typeface="Arial" panose="020B0604020202020204" pitchFamily="34" charset="0"/>
                <a:ea typeface="Calibri" panose="020F0502020204030204" pitchFamily="34" charset="0"/>
                <a:cs typeface="Arial" panose="020B0604020202020204" pitchFamily="34" charset="0"/>
              </a:rPr>
            </a:br>
            <a:r>
              <a:rPr lang="sv-SE" sz="2700" dirty="0">
                <a:latin typeface="Arial" panose="020B0604020202020204" pitchFamily="34" charset="0"/>
                <a:ea typeface="Calibri" panose="020F0502020204030204" pitchFamily="34" charset="0"/>
                <a:cs typeface="Arial" panose="020B0604020202020204" pitchFamily="34" charset="0"/>
              </a:rPr>
              <a:t>-  </a:t>
            </a:r>
            <a:r>
              <a:rPr lang="sv-SE" sz="2700" dirty="0">
                <a:effectLst/>
                <a:latin typeface="Arial" panose="020B0604020202020204" pitchFamily="34" charset="0"/>
                <a:ea typeface="Calibri" panose="020F0502020204030204" pitchFamily="34" charset="0"/>
                <a:cs typeface="Arial" panose="020B0604020202020204" pitchFamily="34" charset="0"/>
              </a:rPr>
              <a:t>Städa i tvättstugan! Kostnadsbesparing </a:t>
            </a:r>
            <a:r>
              <a:rPr lang="sv-SE" sz="2700" dirty="0">
                <a:latin typeface="Arial" panose="020B0604020202020204" pitchFamily="34" charset="0"/>
                <a:ea typeface="Calibri" panose="020F0502020204030204" pitchFamily="34" charset="0"/>
                <a:cs typeface="Arial" panose="020B0604020202020204" pitchFamily="34" charset="0"/>
              </a:rPr>
              <a:t>ca 400 000 per år =  4- 5 % höjning!</a:t>
            </a:r>
            <a:br>
              <a:rPr lang="sv-SE" sz="2700" dirty="0">
                <a:latin typeface="Arial" panose="020B0604020202020204" pitchFamily="34" charset="0"/>
                <a:ea typeface="Calibri" panose="020F0502020204030204" pitchFamily="34" charset="0"/>
                <a:cs typeface="Arial" panose="020B0604020202020204" pitchFamily="34" charset="0"/>
              </a:rPr>
            </a:br>
            <a:r>
              <a:rPr lang="sv-SE" sz="2700" dirty="0">
                <a:latin typeface="Arial" panose="020B0604020202020204" pitchFamily="34" charset="0"/>
                <a:ea typeface="Calibri" panose="020F0502020204030204" pitchFamily="34" charset="0"/>
                <a:cs typeface="Arial" panose="020B0604020202020204" pitchFamily="34" charset="0"/>
              </a:rPr>
              <a:t>-  OVK kontroll har skett. Justeringar kommer att ske i lägenheter och lokaler. </a:t>
            </a:r>
            <a:br>
              <a:rPr lang="sv-SE" sz="2700" dirty="0">
                <a:latin typeface="Arial" panose="020B0604020202020204" pitchFamily="34" charset="0"/>
                <a:ea typeface="Calibri" panose="020F0502020204030204" pitchFamily="34" charset="0"/>
                <a:cs typeface="Arial" panose="020B0604020202020204" pitchFamily="34" charset="0"/>
              </a:rPr>
            </a:br>
            <a:r>
              <a:rPr lang="sv-SE" sz="2700" dirty="0">
                <a:latin typeface="Arial" panose="020B0604020202020204" pitchFamily="34" charset="0"/>
                <a:ea typeface="Calibri" panose="020F0502020204030204" pitchFamily="34" charset="0"/>
                <a:cs typeface="Arial" panose="020B0604020202020204" pitchFamily="34" charset="0"/>
              </a:rPr>
              <a:t>- Förbättrad skyltning av parkeringsplatser och parkeringsförbud.</a:t>
            </a:r>
            <a:br>
              <a:rPr lang="sv-SE" sz="2700" dirty="0">
                <a:effectLst/>
                <a:latin typeface="Arial" panose="020B0604020202020204" pitchFamily="34" charset="0"/>
                <a:ea typeface="Calibri" panose="020F0502020204030204" pitchFamily="34" charset="0"/>
                <a:cs typeface="Arial" panose="020B0604020202020204" pitchFamily="34" charset="0"/>
              </a:rPr>
            </a:br>
            <a:endParaRPr lang="sv-SE" sz="2700" dirty="0">
              <a:solidFill>
                <a:srgbClr val="FF0000"/>
              </a:solidFill>
              <a:latin typeface="Arial" panose="020B0604020202020204" pitchFamily="34" charset="0"/>
              <a:cs typeface="Arial" panose="020B0604020202020204" pitchFamily="34" charset="0"/>
            </a:endParaRPr>
          </a:p>
        </p:txBody>
      </p:sp>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34</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8169" y="136525"/>
            <a:ext cx="1581785" cy="585470"/>
          </a:xfrm>
          <a:prstGeom prst="rect">
            <a:avLst/>
          </a:prstGeom>
        </p:spPr>
      </p:pic>
    </p:spTree>
    <p:extLst>
      <p:ext uri="{BB962C8B-B14F-4D97-AF65-F5344CB8AC3E}">
        <p14:creationId xmlns:p14="http://schemas.microsoft.com/office/powerpoint/2010/main" val="364749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35</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sp>
        <p:nvSpPr>
          <p:cNvPr id="8" name="textruta 7">
            <a:extLst>
              <a:ext uri="{FF2B5EF4-FFF2-40B4-BE49-F238E27FC236}">
                <a16:creationId xmlns:a16="http://schemas.microsoft.com/office/drawing/2014/main" id="{BBC89B7E-366B-4D54-A513-830BB9A7EDA2}"/>
              </a:ext>
            </a:extLst>
          </p:cNvPr>
          <p:cNvSpPr txBox="1"/>
          <p:nvPr/>
        </p:nvSpPr>
        <p:spPr>
          <a:xfrm>
            <a:off x="331596" y="573088"/>
            <a:ext cx="11354638" cy="4535857"/>
          </a:xfrm>
          <a:prstGeom prst="rect">
            <a:avLst/>
          </a:prstGeom>
          <a:noFill/>
        </p:spPr>
        <p:txBody>
          <a:bodyPr wrap="square">
            <a:spAutoFit/>
          </a:bodyPr>
          <a:lstStyle/>
          <a:p>
            <a:pPr>
              <a:spcBef>
                <a:spcPts val="1200"/>
              </a:spcBef>
            </a:pPr>
            <a:r>
              <a:rPr lang="sv-SE" sz="36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SKÖTSEL TIPS</a:t>
            </a:r>
          </a:p>
          <a:p>
            <a:pPr marL="342900" indent="-342900">
              <a:spcBef>
                <a:spcPts val="1200"/>
              </a:spcBef>
              <a:buFontTx/>
              <a:buChar char="-"/>
            </a:pPr>
            <a:endParaRPr lang="sv-SE" sz="2400" dirty="0">
              <a:latin typeface="Arial" panose="020B0604020202020204" pitchFamily="34" charset="0"/>
              <a:ea typeface="Calibri" panose="020F0502020204030204" pitchFamily="34" charset="0"/>
              <a:cs typeface="Arial" panose="020B0604020202020204" pitchFamily="34" charset="0"/>
            </a:endParaRPr>
          </a:p>
          <a:p>
            <a:pPr marL="342900" indent="-342900">
              <a:spcBef>
                <a:spcPts val="1200"/>
              </a:spcBef>
              <a:buFontTx/>
              <a:buChar char="-"/>
            </a:pPr>
            <a:r>
              <a:rPr lang="sv-SE" sz="2400" dirty="0">
                <a:latin typeface="Arial" panose="020B0604020202020204" pitchFamily="34" charset="0"/>
                <a:ea typeface="Calibri" panose="020F0502020204030204" pitchFamily="34" charset="0"/>
                <a:cs typeface="Arial" panose="020B0604020202020204" pitchFamily="34" charset="0"/>
              </a:rPr>
              <a:t>Rensa avloppet i badrum</a:t>
            </a:r>
          </a:p>
          <a:p>
            <a:pPr marL="342900" indent="-342900">
              <a:spcBef>
                <a:spcPts val="1200"/>
              </a:spcBef>
              <a:buFontTx/>
              <a:buChar char="-"/>
            </a:pPr>
            <a:r>
              <a:rPr lang="sv-SE" sz="2400" dirty="0">
                <a:latin typeface="Arial" panose="020B0604020202020204" pitchFamily="34" charset="0"/>
                <a:ea typeface="Calibri" panose="020F0502020204030204" pitchFamily="34" charset="0"/>
                <a:cs typeface="Arial" panose="020B0604020202020204" pitchFamily="34" charset="0"/>
              </a:rPr>
              <a:t>Spola inte ner matrester och olja. </a:t>
            </a:r>
          </a:p>
          <a:p>
            <a:pPr marL="342900" indent="-342900">
              <a:spcBef>
                <a:spcPts val="1200"/>
              </a:spcBef>
              <a:buFontTx/>
              <a:buChar char="-"/>
            </a:pPr>
            <a:r>
              <a:rPr lang="sv-SE" sz="2400" dirty="0">
                <a:latin typeface="Arial" panose="020B0604020202020204" pitchFamily="34" charset="0"/>
                <a:ea typeface="Calibri" panose="020F0502020204030204" pitchFamily="34" charset="0"/>
                <a:cs typeface="Arial" panose="020B0604020202020204" pitchFamily="34" charset="0"/>
              </a:rPr>
              <a:t>Byt filter på din köksfläkt</a:t>
            </a:r>
          </a:p>
          <a:p>
            <a:pPr algn="l" fontAlgn="base">
              <a:lnSpc>
                <a:spcPct val="170000"/>
              </a:lnSpc>
            </a:pPr>
            <a:r>
              <a:rPr lang="sv-SE" sz="2400" b="0" i="0" dirty="0">
                <a:solidFill>
                  <a:srgbClr val="373737"/>
                </a:solidFill>
                <a:effectLst/>
                <a:latin typeface="Arial" panose="020B0604020202020204" pitchFamily="34" charset="0"/>
                <a:cs typeface="Arial" panose="020B0604020202020204" pitchFamily="34" charset="0"/>
              </a:rPr>
              <a:t>Tips på vad du själv kan åtgärda vid ex. stopp i avlopp, byta säkring </a:t>
            </a:r>
          </a:p>
          <a:p>
            <a:pPr algn="l" fontAlgn="base">
              <a:lnSpc>
                <a:spcPct val="170000"/>
              </a:lnSpc>
            </a:pPr>
            <a:r>
              <a:rPr lang="sv-SE" sz="2400" b="0" i="0" dirty="0">
                <a:solidFill>
                  <a:srgbClr val="373737"/>
                </a:solidFill>
                <a:effectLst/>
                <a:latin typeface="Arial" panose="020B0604020202020204" pitchFamily="34" charset="0"/>
                <a:cs typeface="Arial" panose="020B0604020202020204" pitchFamily="34" charset="0"/>
              </a:rPr>
              <a:t>  </a:t>
            </a:r>
            <a:r>
              <a:rPr lang="sv-SE" sz="2400" b="1" i="0" u="none" strike="noStrike" dirty="0">
                <a:solidFill>
                  <a:srgbClr val="2E47B2"/>
                </a:solidFill>
                <a:effectLst/>
                <a:latin typeface="Arial" panose="020B0604020202020204" pitchFamily="34" charset="0"/>
                <a:cs typeface="Arial" panose="020B0604020202020204" pitchFamily="34" charset="0"/>
                <a:hlinkClick r:id="rId3"/>
              </a:rPr>
              <a:t>https://www.hsb.se/stockholm/bo-i-hsb/bo-i-bostadsratt-eller-hyresratt/skotseltips/</a:t>
            </a:r>
            <a:endParaRPr lang="sv-SE"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7588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36</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sp>
        <p:nvSpPr>
          <p:cNvPr id="7" name="Underrubrik 2">
            <a:extLst>
              <a:ext uri="{FF2B5EF4-FFF2-40B4-BE49-F238E27FC236}">
                <a16:creationId xmlns:a16="http://schemas.microsoft.com/office/drawing/2014/main" id="{422C1FFF-725C-4CDF-BCB0-B2360DA2E89D}"/>
              </a:ext>
            </a:extLst>
          </p:cNvPr>
          <p:cNvSpPr>
            <a:spLocks noGrp="1"/>
          </p:cNvSpPr>
          <p:nvPr>
            <p:ph type="subTitle" idx="1"/>
          </p:nvPr>
        </p:nvSpPr>
        <p:spPr>
          <a:xfrm>
            <a:off x="252546" y="136525"/>
            <a:ext cx="11939454" cy="6584950"/>
          </a:xfrm>
        </p:spPr>
        <p:txBody>
          <a:bodyPr>
            <a:normAutofit fontScale="25000" lnSpcReduction="20000"/>
          </a:bodyPr>
          <a:lstStyle/>
          <a:p>
            <a:pPr algn="l" fontAlgn="base"/>
            <a:endParaRPr lang="sv-SE" sz="9600" b="1" dirty="0">
              <a:solidFill>
                <a:schemeClr val="accent1">
                  <a:lumMod val="75000"/>
                </a:schemeClr>
              </a:solidFill>
              <a:latin typeface="Arial" panose="020B0604020202020204" pitchFamily="34" charset="0"/>
              <a:cs typeface="Arial" panose="020B0604020202020204" pitchFamily="34" charset="0"/>
            </a:endParaRPr>
          </a:p>
          <a:p>
            <a:pPr algn="l" fontAlgn="base">
              <a:tabLst>
                <a:tab pos="3406775" algn="l"/>
              </a:tabLst>
            </a:pPr>
            <a:r>
              <a:rPr lang="sv-SE" sz="12800" b="1" u="none" strike="noStrike" dirty="0">
                <a:solidFill>
                  <a:schemeClr val="accent1">
                    <a:lumMod val="75000"/>
                  </a:schemeClr>
                </a:solidFill>
                <a:effectLst/>
                <a:latin typeface="Arial" panose="020B0604020202020204" pitchFamily="34" charset="0"/>
                <a:cs typeface="Arial" panose="020B0604020202020204" pitchFamily="34" charset="0"/>
              </a:rPr>
              <a:t>FELANMÄLAN 	</a:t>
            </a:r>
          </a:p>
          <a:p>
            <a:pPr algn="l" fontAlgn="base"/>
            <a:endParaRPr lang="sv-SE" sz="5100" b="1" u="none" strike="noStrike" dirty="0">
              <a:solidFill>
                <a:schemeClr val="accent1">
                  <a:lumMod val="75000"/>
                </a:schemeClr>
              </a:solidFill>
              <a:effectLst/>
              <a:latin typeface="Arial" panose="020B0604020202020204" pitchFamily="34" charset="0"/>
              <a:cs typeface="Arial" panose="020B0604020202020204" pitchFamily="34" charset="0"/>
            </a:endParaRPr>
          </a:p>
          <a:p>
            <a:pPr algn="l" fontAlgn="base"/>
            <a:r>
              <a:rPr lang="sv-SE" sz="8000" i="0" dirty="0">
                <a:solidFill>
                  <a:srgbClr val="373737"/>
                </a:solidFill>
                <a:effectLst/>
                <a:latin typeface="Arial" panose="020B0604020202020204" pitchFamily="34" charset="0"/>
                <a:cs typeface="Arial" panose="020B0604020202020204" pitchFamily="34" charset="0"/>
              </a:rPr>
              <a:t>- Info på vår hemsida      </a:t>
            </a:r>
            <a:r>
              <a:rPr lang="sv-SE" sz="8000" dirty="0">
                <a:solidFill>
                  <a:srgbClr val="373737"/>
                </a:solidFill>
                <a:latin typeface="Arial" panose="020B0604020202020204" pitchFamily="34" charset="0"/>
                <a:cs typeface="Arial" panose="020B0604020202020204" pitchFamily="34" charset="0"/>
              </a:rPr>
              <a:t>Länk till </a:t>
            </a:r>
            <a:r>
              <a:rPr lang="sv-SE" sz="8000" dirty="0">
                <a:solidFill>
                  <a:srgbClr val="2E47B2"/>
                </a:solidFill>
                <a:latin typeface="Arial" panose="020B0604020202020204" pitchFamily="34" charset="0"/>
                <a:cs typeface="Arial" panose="020B0604020202020204" pitchFamily="34" charset="0"/>
                <a:hlinkClick r:id="rId3"/>
              </a:rPr>
              <a:t>Felanmälan</a:t>
            </a:r>
            <a:r>
              <a:rPr lang="sv-SE" sz="8000" dirty="0">
                <a:solidFill>
                  <a:srgbClr val="373737"/>
                </a:solidFill>
                <a:latin typeface="Arial" panose="020B0604020202020204" pitchFamily="34" charset="0"/>
                <a:cs typeface="Arial" panose="020B0604020202020204" pitchFamily="34" charset="0"/>
              </a:rPr>
              <a:t> 	www.sicklahus.se</a:t>
            </a:r>
            <a:endParaRPr lang="sv-SE" sz="8000" i="0" dirty="0">
              <a:solidFill>
                <a:srgbClr val="373737"/>
              </a:solidFill>
              <a:effectLst/>
              <a:latin typeface="Arial" panose="020B0604020202020204" pitchFamily="34" charset="0"/>
              <a:cs typeface="Arial" panose="020B0604020202020204" pitchFamily="34" charset="0"/>
            </a:endParaRPr>
          </a:p>
          <a:p>
            <a:pPr algn="l" fontAlgn="base">
              <a:lnSpc>
                <a:spcPct val="170000"/>
              </a:lnSpc>
            </a:pPr>
            <a:r>
              <a:rPr lang="sv-SE" sz="8000" i="0" dirty="0">
                <a:solidFill>
                  <a:srgbClr val="373737"/>
                </a:solidFill>
                <a:effectLst/>
                <a:latin typeface="Arial" panose="020B0604020202020204" pitchFamily="34" charset="0"/>
                <a:cs typeface="Arial" panose="020B0604020202020204" pitchFamily="34" charset="0"/>
              </a:rPr>
              <a:t>- På fastighetsskötaren Rubins hemsida genom att klicka på länken och beskriv ditt ärende. </a:t>
            </a:r>
          </a:p>
          <a:p>
            <a:pPr algn="l" fontAlgn="base">
              <a:lnSpc>
                <a:spcPct val="170000"/>
              </a:lnSpc>
            </a:pPr>
            <a:r>
              <a:rPr lang="sv-SE" sz="8000" i="0" dirty="0">
                <a:solidFill>
                  <a:srgbClr val="373737"/>
                </a:solidFill>
                <a:effectLst/>
                <a:latin typeface="Arial" panose="020B0604020202020204" pitchFamily="34" charset="0"/>
                <a:cs typeface="Arial" panose="020B0604020202020204" pitchFamily="34" charset="0"/>
              </a:rPr>
              <a:t>- Under dagtid ring RUBIN Fastighetsservice på telefon 08-744 26 01</a:t>
            </a:r>
          </a:p>
          <a:p>
            <a:pPr algn="l" fontAlgn="base">
              <a:lnSpc>
                <a:spcPct val="170000"/>
              </a:lnSpc>
            </a:pPr>
            <a:endParaRPr lang="sv-SE" sz="8000" b="1" i="0" dirty="0">
              <a:solidFill>
                <a:srgbClr val="373737"/>
              </a:solidFill>
              <a:effectLst/>
              <a:latin typeface="Arial" panose="020B0604020202020204" pitchFamily="34" charset="0"/>
              <a:cs typeface="Arial" panose="020B0604020202020204" pitchFamily="34" charset="0"/>
            </a:endParaRPr>
          </a:p>
          <a:p>
            <a:pPr algn="l" fontAlgn="base">
              <a:lnSpc>
                <a:spcPct val="170000"/>
              </a:lnSpc>
            </a:pPr>
            <a:r>
              <a:rPr lang="sv-SE" sz="8000" b="1" dirty="0">
                <a:solidFill>
                  <a:srgbClr val="373737"/>
                </a:solidFill>
                <a:latin typeface="Arial" panose="020B0604020202020204" pitchFamily="34" charset="0"/>
                <a:cs typeface="Arial" panose="020B0604020202020204" pitchFamily="34" charset="0"/>
              </a:rPr>
              <a:t>AKUTA FEL</a:t>
            </a:r>
            <a:r>
              <a:rPr lang="sv-SE" sz="8000" dirty="0">
                <a:solidFill>
                  <a:srgbClr val="373737"/>
                </a:solidFill>
                <a:latin typeface="Arial" panose="020B0604020202020204" pitchFamily="34" charset="0"/>
                <a:cs typeface="Arial" panose="020B0604020202020204" pitchFamily="34" charset="0"/>
              </a:rPr>
              <a:t>	Där fara föreligger eller att felet kan orsakar större skada om det inte åtgärdas.</a:t>
            </a:r>
          </a:p>
          <a:p>
            <a:pPr algn="l" fontAlgn="base">
              <a:lnSpc>
                <a:spcPct val="170000"/>
              </a:lnSpc>
            </a:pPr>
            <a:r>
              <a:rPr lang="sv-SE" sz="8000" b="0" i="0" dirty="0">
                <a:solidFill>
                  <a:srgbClr val="373737"/>
                </a:solidFill>
                <a:effectLst/>
                <a:latin typeface="Arial" panose="020B0604020202020204" pitchFamily="34" charset="0"/>
                <a:cs typeface="Arial" panose="020B0604020202020204" pitchFamily="34" charset="0"/>
              </a:rPr>
              <a:t>– Dagtid ring RUBIN Fastighetsservice på telefon 08-744 26 01</a:t>
            </a:r>
            <a:br>
              <a:rPr lang="sv-SE" sz="8000" b="0" i="0" dirty="0">
                <a:solidFill>
                  <a:srgbClr val="373737"/>
                </a:solidFill>
                <a:effectLst/>
                <a:latin typeface="Arial" panose="020B0604020202020204" pitchFamily="34" charset="0"/>
                <a:cs typeface="Arial" panose="020B0604020202020204" pitchFamily="34" charset="0"/>
              </a:rPr>
            </a:br>
            <a:r>
              <a:rPr lang="sv-SE" sz="8000" b="0" i="0" dirty="0">
                <a:solidFill>
                  <a:srgbClr val="373737"/>
                </a:solidFill>
                <a:effectLst/>
                <a:latin typeface="Arial" panose="020B0604020202020204" pitchFamily="34" charset="0"/>
                <a:cs typeface="Arial" panose="020B0604020202020204" pitchFamily="34" charset="0"/>
              </a:rPr>
              <a:t>– Jourtid mellan kl. 16.00–07.00 samt helger </a:t>
            </a:r>
            <a:r>
              <a:rPr lang="sv-SE" sz="8000" dirty="0">
                <a:solidFill>
                  <a:srgbClr val="373737"/>
                </a:solidFill>
                <a:latin typeface="Arial" panose="020B0604020202020204" pitchFamily="34" charset="0"/>
                <a:cs typeface="Arial" panose="020B0604020202020204" pitchFamily="34" charset="0"/>
              </a:rPr>
              <a:t>ring 08-25 66 62. </a:t>
            </a:r>
            <a:br>
              <a:rPr lang="sv-SE" sz="8000" dirty="0">
                <a:solidFill>
                  <a:srgbClr val="373737"/>
                </a:solidFill>
                <a:latin typeface="Arial" panose="020B0604020202020204" pitchFamily="34" charset="0"/>
                <a:cs typeface="Arial" panose="020B0604020202020204" pitchFamily="34" charset="0"/>
              </a:rPr>
            </a:br>
            <a:r>
              <a:rPr lang="sv-SE" sz="8000" b="0" i="0" dirty="0">
                <a:solidFill>
                  <a:srgbClr val="373737"/>
                </a:solidFill>
                <a:effectLst/>
                <a:latin typeface="Arial" panose="020B0604020202020204" pitchFamily="34" charset="0"/>
                <a:cs typeface="Arial" panose="020B0604020202020204" pitchFamily="34" charset="0"/>
              </a:rPr>
              <a:t>I annat fall vänta med felanmälan till närmaste vardag och kontakta RUBIN Fastighetsservice </a:t>
            </a:r>
          </a:p>
          <a:p>
            <a:pPr algn="l" fontAlgn="base">
              <a:lnSpc>
                <a:spcPct val="170000"/>
              </a:lnSpc>
            </a:pPr>
            <a:r>
              <a:rPr lang="sv-SE" sz="8000" b="0" i="0" dirty="0">
                <a:solidFill>
                  <a:srgbClr val="373737"/>
                </a:solidFill>
                <a:effectLst/>
                <a:latin typeface="Arial" panose="020B0604020202020204" pitchFamily="34" charset="0"/>
                <a:cs typeface="Arial" panose="020B0604020202020204" pitchFamily="34" charset="0"/>
              </a:rPr>
              <a:t> </a:t>
            </a:r>
            <a:r>
              <a:rPr lang="sv-SE" sz="8000" b="1" i="0" dirty="0">
                <a:solidFill>
                  <a:srgbClr val="373737"/>
                </a:solidFill>
                <a:effectLst/>
                <a:latin typeface="Arial" panose="020B0604020202020204" pitchFamily="34" charset="0"/>
                <a:cs typeface="Arial" panose="020B0604020202020204" pitchFamily="34" charset="0"/>
              </a:rPr>
              <a:t>OBS!</a:t>
            </a:r>
            <a:r>
              <a:rPr lang="sv-SE" sz="8000" b="0" i="0" dirty="0">
                <a:solidFill>
                  <a:srgbClr val="373737"/>
                </a:solidFill>
                <a:effectLst/>
                <a:latin typeface="Arial" panose="020B0604020202020204" pitchFamily="34" charset="0"/>
                <a:cs typeface="Arial" panose="020B0604020202020204" pitchFamily="34" charset="0"/>
              </a:rPr>
              <a:t> Att kalla ut Jouren kostar extra. </a:t>
            </a:r>
          </a:p>
          <a:p>
            <a:pPr algn="l" fontAlgn="base">
              <a:lnSpc>
                <a:spcPct val="170000"/>
              </a:lnSpc>
            </a:pPr>
            <a:r>
              <a:rPr lang="sv-SE" sz="8000" dirty="0">
                <a:solidFill>
                  <a:srgbClr val="373737"/>
                </a:solidFill>
                <a:latin typeface="Arial" panose="020B0604020202020204" pitchFamily="34" charset="0"/>
                <a:cs typeface="Arial" panose="020B0604020202020204" pitchFamily="34" charset="0"/>
              </a:rPr>
              <a:t>Om det är d</a:t>
            </a:r>
            <a:r>
              <a:rPr lang="sv-SE" sz="8000" b="0" i="0" dirty="0">
                <a:solidFill>
                  <a:srgbClr val="373737"/>
                </a:solidFill>
                <a:effectLst/>
                <a:latin typeface="Arial" panose="020B0604020202020204" pitchFamily="34" charset="0"/>
                <a:cs typeface="Arial" panose="020B0604020202020204" pitchFamily="34" charset="0"/>
              </a:rPr>
              <a:t>itt ansvar som lägenhetsinnehavare så får du stå för kostnaden. </a:t>
            </a:r>
          </a:p>
        </p:txBody>
      </p:sp>
    </p:spTree>
    <p:extLst>
      <p:ext uri="{BB962C8B-B14F-4D97-AF65-F5344CB8AC3E}">
        <p14:creationId xmlns:p14="http://schemas.microsoft.com/office/powerpoint/2010/main" val="833546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37</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6781" y="228101"/>
            <a:ext cx="1581785" cy="585470"/>
          </a:xfrm>
          <a:prstGeom prst="rect">
            <a:avLst/>
          </a:prstGeom>
        </p:spPr>
      </p:pic>
      <p:sp>
        <p:nvSpPr>
          <p:cNvPr id="7" name="Underrubrik 2">
            <a:extLst>
              <a:ext uri="{FF2B5EF4-FFF2-40B4-BE49-F238E27FC236}">
                <a16:creationId xmlns:a16="http://schemas.microsoft.com/office/drawing/2014/main" id="{422C1FFF-725C-4CDF-BCB0-B2360DA2E89D}"/>
              </a:ext>
            </a:extLst>
          </p:cNvPr>
          <p:cNvSpPr>
            <a:spLocks noGrp="1"/>
          </p:cNvSpPr>
          <p:nvPr>
            <p:ph type="subTitle" idx="1"/>
          </p:nvPr>
        </p:nvSpPr>
        <p:spPr>
          <a:xfrm>
            <a:off x="793821" y="631127"/>
            <a:ext cx="11134745" cy="4731588"/>
          </a:xfrm>
        </p:spPr>
        <p:txBody>
          <a:bodyPr>
            <a:normAutofit/>
          </a:bodyPr>
          <a:lstStyle/>
          <a:p>
            <a:pPr algn="l" fontAlgn="base"/>
            <a:r>
              <a:rPr lang="sv-SE" sz="3600" b="1" u="none" strike="noStrike" dirty="0">
                <a:solidFill>
                  <a:schemeClr val="accent1">
                    <a:lumMod val="75000"/>
                  </a:schemeClr>
                </a:solidFill>
                <a:effectLst/>
                <a:latin typeface="Arial" panose="020B0604020202020204" pitchFamily="34" charset="0"/>
                <a:cs typeface="Arial" panose="020B0604020202020204" pitchFamily="34" charset="0"/>
              </a:rPr>
              <a:t>KONTAKT MED FÖRVALTAREN</a:t>
            </a:r>
          </a:p>
          <a:p>
            <a:pPr algn="l" fontAlgn="base">
              <a:lnSpc>
                <a:spcPct val="170000"/>
              </a:lnSpc>
            </a:pPr>
            <a:endParaRPr lang="sv-SE" b="0" i="0" dirty="0">
              <a:solidFill>
                <a:srgbClr val="373737"/>
              </a:solidFill>
              <a:effectLst/>
              <a:latin typeface="Arial" panose="020B0604020202020204" pitchFamily="34" charset="0"/>
              <a:cs typeface="Arial" panose="020B0604020202020204" pitchFamily="34" charset="0"/>
            </a:endParaRPr>
          </a:p>
          <a:p>
            <a:pPr algn="l" fontAlgn="base">
              <a:lnSpc>
                <a:spcPct val="170000"/>
              </a:lnSpc>
            </a:pPr>
            <a:r>
              <a:rPr lang="sv-SE" b="0" i="0" dirty="0">
                <a:solidFill>
                  <a:srgbClr val="373737"/>
                </a:solidFill>
                <a:effectLst/>
                <a:latin typeface="Arial" panose="020B0604020202020204" pitchFamily="34" charset="0"/>
                <a:cs typeface="Arial" panose="020B0604020202020204" pitchFamily="34" charset="0"/>
              </a:rPr>
              <a:t>För ekonomiska frågor avier, andrahandsuthyrningar, parkeringsplatser, överlåtelser/ försäljning av bostad  etc.</a:t>
            </a:r>
          </a:p>
          <a:p>
            <a:pPr algn="l" fontAlgn="base">
              <a:lnSpc>
                <a:spcPct val="170000"/>
              </a:lnSpc>
            </a:pPr>
            <a:r>
              <a:rPr lang="sv-SE" b="1" i="0" dirty="0">
                <a:solidFill>
                  <a:srgbClr val="373737"/>
                </a:solidFill>
                <a:effectLst/>
                <a:latin typeface="Arial" panose="020B0604020202020204" pitchFamily="34" charset="0"/>
                <a:cs typeface="Arial" panose="020B0604020202020204" pitchFamily="34" charset="0"/>
              </a:rPr>
              <a:t>HSB Stockholm, Kund och Medlemsservice 010-442 11 00 </a:t>
            </a:r>
          </a:p>
          <a:p>
            <a:pPr algn="l" fontAlgn="base">
              <a:lnSpc>
                <a:spcPct val="170000"/>
              </a:lnSpc>
            </a:pPr>
            <a:r>
              <a:rPr lang="sv-SE" b="1" i="0" dirty="0">
                <a:solidFill>
                  <a:srgbClr val="373737"/>
                </a:solidFill>
                <a:effectLst/>
                <a:latin typeface="Arial" panose="020B0604020202020204" pitchFamily="34" charset="0"/>
                <a:cs typeface="Arial" panose="020B0604020202020204" pitchFamily="34" charset="0"/>
                <a:hlinkClick r:id="rId3"/>
              </a:rPr>
              <a:t>service.stockholm@hsb.se</a:t>
            </a:r>
            <a:endParaRPr lang="sv-SE" b="1" i="0" dirty="0">
              <a:solidFill>
                <a:srgbClr val="373737"/>
              </a:solidFill>
              <a:effectLst/>
              <a:latin typeface="Arial" panose="020B0604020202020204" pitchFamily="34" charset="0"/>
              <a:cs typeface="Arial" panose="020B0604020202020204" pitchFamily="34" charset="0"/>
            </a:endParaRPr>
          </a:p>
          <a:p>
            <a:pPr algn="l" fontAlgn="base">
              <a:lnSpc>
                <a:spcPct val="170000"/>
              </a:lnSpc>
            </a:pPr>
            <a:endParaRPr lang="sv-SE" sz="5000" b="0" i="0" dirty="0">
              <a:solidFill>
                <a:srgbClr val="373737"/>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244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38</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sp>
        <p:nvSpPr>
          <p:cNvPr id="8" name="textruta 7">
            <a:extLst>
              <a:ext uri="{FF2B5EF4-FFF2-40B4-BE49-F238E27FC236}">
                <a16:creationId xmlns:a16="http://schemas.microsoft.com/office/drawing/2014/main" id="{BBC89B7E-366B-4D54-A513-830BB9A7EDA2}"/>
              </a:ext>
            </a:extLst>
          </p:cNvPr>
          <p:cNvSpPr txBox="1"/>
          <p:nvPr/>
        </p:nvSpPr>
        <p:spPr>
          <a:xfrm>
            <a:off x="375654" y="562987"/>
            <a:ext cx="11300013" cy="5365315"/>
          </a:xfrm>
          <a:prstGeom prst="rect">
            <a:avLst/>
          </a:prstGeom>
          <a:noFill/>
        </p:spPr>
        <p:txBody>
          <a:bodyPr wrap="square">
            <a:spAutoFit/>
          </a:bodyPr>
          <a:lstStyle/>
          <a:p>
            <a:pPr>
              <a:lnSpc>
                <a:spcPct val="115000"/>
              </a:lnSpc>
            </a:pPr>
            <a:r>
              <a:rPr lang="sv-SE" sz="3600" b="1" i="0" dirty="0">
                <a:solidFill>
                  <a:schemeClr val="accent1">
                    <a:lumMod val="75000"/>
                  </a:schemeClr>
                </a:solidFill>
                <a:effectLst/>
                <a:latin typeface="Arial" panose="020B0604020202020204" pitchFamily="34" charset="0"/>
                <a:cs typeface="Arial" panose="020B0604020202020204" pitchFamily="34" charset="0"/>
              </a:rPr>
              <a:t>FÖR KONTAKT MED STYRELSEN </a:t>
            </a:r>
          </a:p>
          <a:p>
            <a:pPr>
              <a:lnSpc>
                <a:spcPct val="115000"/>
              </a:lnSpc>
            </a:pPr>
            <a:endParaRPr lang="sv-SE" sz="2400" dirty="0">
              <a:solidFill>
                <a:srgbClr val="373737"/>
              </a:solidFill>
              <a:latin typeface="Arial" panose="020B0604020202020204" pitchFamily="34" charset="0"/>
              <a:cs typeface="Arial" panose="020B0604020202020204" pitchFamily="34" charset="0"/>
            </a:endParaRPr>
          </a:p>
          <a:p>
            <a:pPr>
              <a:lnSpc>
                <a:spcPct val="115000"/>
              </a:lnSpc>
            </a:pPr>
            <a:r>
              <a:rPr lang="sv-SE" sz="2400" dirty="0">
                <a:latin typeface="Arial" panose="020B0604020202020204" pitchFamily="34" charset="0"/>
                <a:cs typeface="Arial" panose="020B0604020202020204" pitchFamily="34" charset="0"/>
              </a:rPr>
              <a:t>Skicka mejl </a:t>
            </a:r>
            <a:r>
              <a:rPr lang="sv-SE" sz="2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styrelsen@sicklahus.se</a:t>
            </a:r>
            <a:r>
              <a:rPr lang="sv-SE" sz="2400" dirty="0">
                <a:latin typeface="Arial" panose="020B0604020202020204" pitchFamily="34" charset="0"/>
                <a:cs typeface="Arial" panose="020B0604020202020204" pitchFamily="34" charset="0"/>
              </a:rPr>
              <a:t> </a:t>
            </a:r>
          </a:p>
          <a:p>
            <a:pPr>
              <a:lnSpc>
                <a:spcPct val="115000"/>
              </a:lnSpc>
            </a:pPr>
            <a:endParaRPr lang="sv-SE" sz="2400" i="0" dirty="0">
              <a:effectLst/>
              <a:latin typeface="Arial" panose="020B0604020202020204" pitchFamily="34" charset="0"/>
              <a:cs typeface="Arial" panose="020B0604020202020204" pitchFamily="34" charset="0"/>
            </a:endParaRPr>
          </a:p>
          <a:p>
            <a:pPr>
              <a:lnSpc>
                <a:spcPct val="115000"/>
              </a:lnSpc>
            </a:pPr>
            <a:r>
              <a:rPr lang="sv-SE" sz="2400" i="0" dirty="0">
                <a:effectLst/>
                <a:latin typeface="Arial" panose="020B0604020202020204" pitchFamily="34" charset="0"/>
                <a:cs typeface="Arial" panose="020B0604020202020204" pitchFamily="34" charset="0"/>
              </a:rPr>
              <a:t>Inte felanmälan, andrahandsuthyrningar, överlåtelser ekonomi/ avier </a:t>
            </a:r>
          </a:p>
          <a:p>
            <a:pPr>
              <a:lnSpc>
                <a:spcPct val="115000"/>
              </a:lnSpc>
            </a:pPr>
            <a:endParaRPr lang="sv-SE" sz="2400" i="0" dirty="0">
              <a:effectLst/>
              <a:latin typeface="Arial" panose="020B0604020202020204" pitchFamily="34" charset="0"/>
              <a:cs typeface="Arial" panose="020B0604020202020204" pitchFamily="34" charset="0"/>
            </a:endParaRPr>
          </a:p>
          <a:p>
            <a:pPr>
              <a:lnSpc>
                <a:spcPct val="115000"/>
              </a:lnSpc>
            </a:pPr>
            <a:endParaRPr lang="sv-SE" sz="2400" i="0" dirty="0">
              <a:effectLst/>
              <a:latin typeface="Arial" panose="020B0604020202020204" pitchFamily="34" charset="0"/>
              <a:cs typeface="Arial" panose="020B0604020202020204" pitchFamily="34" charset="0"/>
            </a:endParaRPr>
          </a:p>
          <a:p>
            <a:pPr>
              <a:lnSpc>
                <a:spcPct val="115000"/>
              </a:lnSpc>
            </a:pPr>
            <a:r>
              <a:rPr lang="sv-SE" sz="2400" i="0" dirty="0">
                <a:effectLst/>
                <a:latin typeface="Arial" panose="020B0604020202020204" pitchFamily="34" charset="0"/>
                <a:cs typeface="Arial" panose="020B0604020202020204" pitchFamily="34" charset="0"/>
              </a:rPr>
              <a:t>Inga akuta ärenden denna väg.</a:t>
            </a:r>
            <a:endParaRPr lang="sv-SE" sz="2400" dirty="0">
              <a:latin typeface="Arial" panose="020B0604020202020204" pitchFamily="34" charset="0"/>
              <a:cs typeface="Arial" panose="020B0604020202020204" pitchFamily="34" charset="0"/>
            </a:endParaRPr>
          </a:p>
          <a:p>
            <a:pPr>
              <a:lnSpc>
                <a:spcPct val="115000"/>
              </a:lnSpc>
            </a:pPr>
            <a:endParaRPr lang="sv-SE" sz="2400" kern="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pPr>
            <a:endParaRPr lang="sv-SE" sz="2400" kern="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sv-SE" sz="2400" kern="0" dirty="0">
                <a:latin typeface="Arial" panose="020B0604020202020204" pitchFamily="34" charset="0"/>
                <a:ea typeface="Times New Roman" panose="02020603050405020304" pitchFamily="18" charset="0"/>
                <a:cs typeface="Arial" panose="020B0604020202020204" pitchFamily="34" charset="0"/>
              </a:rPr>
              <a:t>Kansliet på sickla strand 82	</a:t>
            </a:r>
            <a:r>
              <a:rPr lang="sv-SE" sz="2400" dirty="0">
                <a:effectLst/>
                <a:latin typeface="Arial" panose="020B0604020202020204" pitchFamily="34" charset="0"/>
                <a:ea typeface="Calibri" panose="020F0502020204030204" pitchFamily="34" charset="0"/>
                <a:cs typeface="Arial" panose="020B0604020202020204" pitchFamily="34" charset="0"/>
              </a:rPr>
              <a:t>Här finns en postlåda utanför dörren. </a:t>
            </a:r>
          </a:p>
          <a:p>
            <a:pPr>
              <a:lnSpc>
                <a:spcPct val="115000"/>
              </a:lnSpc>
            </a:pPr>
            <a:endParaRPr lang="sv-SE"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852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61CBF6FB-2D6A-4B0E-BF54-98F407605281}"/>
              </a:ext>
            </a:extLst>
          </p:cNvPr>
          <p:cNvSpPr>
            <a:spLocks noGrp="1"/>
          </p:cNvSpPr>
          <p:nvPr>
            <p:ph type="subTitle" idx="1"/>
          </p:nvPr>
        </p:nvSpPr>
        <p:spPr/>
        <p:txBody>
          <a:bodyPr/>
          <a:lstStyle/>
          <a:p>
            <a:endParaRPr lang="sv-SE" dirty="0"/>
          </a:p>
        </p:txBody>
      </p:sp>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39</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10704"/>
            <a:ext cx="2809683" cy="1039955"/>
          </a:xfrm>
          <a:prstGeom prst="rect">
            <a:avLst/>
          </a:prstGeom>
        </p:spPr>
      </p:pic>
      <p:pic>
        <p:nvPicPr>
          <p:cNvPr id="7" name="Bildobjekt 6">
            <a:extLst>
              <a:ext uri="{FF2B5EF4-FFF2-40B4-BE49-F238E27FC236}">
                <a16:creationId xmlns:a16="http://schemas.microsoft.com/office/drawing/2014/main" id="{210A8C4D-642C-4A4D-966F-E6CB99211F8E}"/>
              </a:ext>
            </a:extLst>
          </p:cNvPr>
          <p:cNvPicPr>
            <a:picLocks noChangeAspect="1"/>
          </p:cNvPicPr>
          <p:nvPr/>
        </p:nvPicPr>
        <p:blipFill>
          <a:blip r:embed="rId3"/>
          <a:stretch>
            <a:fillRect/>
          </a:stretch>
        </p:blipFill>
        <p:spPr>
          <a:xfrm>
            <a:off x="0" y="2330882"/>
            <a:ext cx="12192000" cy="4527118"/>
          </a:xfrm>
          <a:prstGeom prst="rect">
            <a:avLst/>
          </a:prstGeom>
        </p:spPr>
      </p:pic>
      <p:sp>
        <p:nvSpPr>
          <p:cNvPr id="8" name="textruta 7">
            <a:extLst>
              <a:ext uri="{FF2B5EF4-FFF2-40B4-BE49-F238E27FC236}">
                <a16:creationId xmlns:a16="http://schemas.microsoft.com/office/drawing/2014/main" id="{6F6AAE7C-C1CF-5C87-7270-F51DEDC166C8}"/>
              </a:ext>
            </a:extLst>
          </p:cNvPr>
          <p:cNvSpPr txBox="1"/>
          <p:nvPr/>
        </p:nvSpPr>
        <p:spPr>
          <a:xfrm>
            <a:off x="1423517" y="1371988"/>
            <a:ext cx="9244483" cy="646331"/>
          </a:xfrm>
          <a:prstGeom prst="rect">
            <a:avLst/>
          </a:prstGeom>
          <a:noFill/>
        </p:spPr>
        <p:txBody>
          <a:bodyPr wrap="square">
            <a:spAutoFit/>
          </a:bodyPr>
          <a:lstStyle/>
          <a:p>
            <a:r>
              <a:rPr lang="sv-SE" sz="3600" b="1" dirty="0">
                <a:solidFill>
                  <a:schemeClr val="accent1">
                    <a:lumMod val="75000"/>
                  </a:schemeClr>
                </a:solidFill>
              </a:rPr>
              <a:t>TACK FÖR ATT KOM OCH VAR DELAKTIGA!</a:t>
            </a:r>
          </a:p>
        </p:txBody>
      </p:sp>
    </p:spTree>
    <p:extLst>
      <p:ext uri="{BB962C8B-B14F-4D97-AF65-F5344CB8AC3E}">
        <p14:creationId xmlns:p14="http://schemas.microsoft.com/office/powerpoint/2010/main" val="29623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4</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sp>
        <p:nvSpPr>
          <p:cNvPr id="11" name="textruta 10">
            <a:extLst>
              <a:ext uri="{FF2B5EF4-FFF2-40B4-BE49-F238E27FC236}">
                <a16:creationId xmlns:a16="http://schemas.microsoft.com/office/drawing/2014/main" id="{C0A9B84F-308D-42CF-9489-39C91988822E}"/>
              </a:ext>
            </a:extLst>
          </p:cNvPr>
          <p:cNvSpPr txBox="1"/>
          <p:nvPr/>
        </p:nvSpPr>
        <p:spPr>
          <a:xfrm>
            <a:off x="266911" y="106380"/>
            <a:ext cx="11434355" cy="5967724"/>
          </a:xfrm>
          <a:prstGeom prst="rect">
            <a:avLst/>
          </a:prstGeom>
          <a:noFill/>
        </p:spPr>
        <p:txBody>
          <a:bodyPr wrap="square">
            <a:spAutoFit/>
          </a:bodyPr>
          <a:lstStyle/>
          <a:p>
            <a:pPr>
              <a:lnSpc>
                <a:spcPct val="150000"/>
              </a:lnSpc>
            </a:pPr>
            <a:r>
              <a:rPr lang="sv-SE" sz="3200" b="1"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KORT FAKTA Brf SICKLAHUS</a:t>
            </a:r>
          </a:p>
          <a:p>
            <a:pPr marL="342900" indent="-342900">
              <a:lnSpc>
                <a:spcPct val="150000"/>
              </a:lnSpc>
              <a:buFont typeface="Arial" panose="020B0604020202020204" pitchFamily="34" charset="0"/>
              <a:buChar char="•"/>
            </a:pPr>
            <a:r>
              <a:rPr lang="sv-SE"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Lägenheter: 		</a:t>
            </a:r>
            <a:r>
              <a:rPr lang="sv-SE"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311 lägenheter, varav 298 (+1) är bostadsrätter och 12 är hyreslägenheter.</a:t>
            </a:r>
          </a:p>
          <a:p>
            <a:pPr marL="342900" indent="-342900">
              <a:lnSpc>
                <a:spcPct val="150000"/>
              </a:lnSpc>
              <a:buFont typeface="Arial" panose="020B0604020202020204" pitchFamily="34" charset="0"/>
              <a:buChar char="•"/>
            </a:pPr>
            <a:endParaRPr lang="sv-SE"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Char char="•"/>
            </a:pPr>
            <a:r>
              <a:rPr lang="sv-SE"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Lokaler och förråd:</a:t>
            </a:r>
            <a:r>
              <a:rPr lang="sv-SE"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sv-SE"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 lokaler och 40 förråd.</a:t>
            </a:r>
          </a:p>
          <a:p>
            <a:pPr>
              <a:lnSpc>
                <a:spcPct val="150000"/>
              </a:lnSpc>
            </a:pPr>
            <a:endParaRPr lang="sv-SE"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Char char="•"/>
            </a:pPr>
            <a:r>
              <a:rPr lang="sv-SE"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Omsättning år 2023:</a:t>
            </a:r>
            <a:r>
              <a:rPr lang="sv-SE" sz="2000"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sv-SE" sz="2000" dirty="0">
                <a:latin typeface="Arial" panose="020B0604020202020204" pitchFamily="34" charset="0"/>
                <a:ea typeface="Calibri" panose="020F0502020204030204" pitchFamily="34" charset="0"/>
                <a:cs typeface="Times New Roman" panose="02020603050405020304" pitchFamily="18" charset="0"/>
              </a:rPr>
              <a:t>Ca </a:t>
            </a:r>
            <a:r>
              <a:rPr lang="sv-SE" sz="2000" dirty="0">
                <a:effectLst/>
                <a:latin typeface="Arial" panose="020B0604020202020204" pitchFamily="34" charset="0"/>
                <a:ea typeface="Calibri" panose="020F0502020204030204" pitchFamily="34" charset="0"/>
                <a:cs typeface="Times New Roman" panose="02020603050405020304" pitchFamily="18" charset="0"/>
              </a:rPr>
              <a:t>15 miljoner kr, varav 10 miljoner kr är medlemsavgifter</a:t>
            </a:r>
          </a:p>
          <a:p>
            <a:pPr>
              <a:lnSpc>
                <a:spcPct val="150000"/>
              </a:lnSpc>
            </a:pPr>
            <a:r>
              <a:rPr lang="sv-SE" sz="2000" dirty="0">
                <a:latin typeface="Arial" panose="020B0604020202020204" pitchFamily="34" charset="0"/>
                <a:ea typeface="Calibri" panose="020F0502020204030204" pitchFamily="34" charset="0"/>
                <a:cs typeface="Times New Roman" panose="02020603050405020304" pitchFamily="18" charset="0"/>
              </a:rPr>
              <a:t>			</a:t>
            </a:r>
            <a:r>
              <a:rPr lang="sv-SE" sz="2000" dirty="0">
                <a:effectLst/>
                <a:latin typeface="Arial" panose="020B0604020202020204" pitchFamily="34" charset="0"/>
                <a:ea typeface="Calibri" panose="020F0502020204030204" pitchFamily="34" charset="0"/>
                <a:cs typeface="Times New Roman" panose="02020603050405020304" pitchFamily="18" charset="0"/>
              </a:rPr>
              <a:t>2,5 miljoner kr lokalhyra, 1 miljon kr hyreslägenheter, 1 miljon kr p-platser </a:t>
            </a:r>
            <a:endParaRPr lang="sv-SE"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200000"/>
              </a:lnSpc>
              <a:buFont typeface="Arial" panose="020B0604020202020204" pitchFamily="34" charset="0"/>
              <a:buChar char="•"/>
            </a:pPr>
            <a:r>
              <a:rPr lang="sv-SE" sz="20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Budgeterat resultat</a:t>
            </a:r>
            <a:r>
              <a:rPr lang="sv-SE"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ÅR 2022: </a:t>
            </a:r>
            <a:r>
              <a:rPr lang="sv-SE"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Överskott på ca</a:t>
            </a:r>
            <a:r>
              <a:rPr lang="sv-SE"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+ 100 000 kr </a:t>
            </a:r>
          </a:p>
          <a:p>
            <a:pPr marL="342900" indent="-342900">
              <a:lnSpc>
                <a:spcPct val="200000"/>
              </a:lnSpc>
              <a:buFont typeface="Arial" panose="020B0604020202020204" pitchFamily="34" charset="0"/>
              <a:buChar char="•"/>
            </a:pPr>
            <a:r>
              <a:rPr lang="sv-SE"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Lån</a:t>
            </a:r>
            <a:r>
              <a:rPr lang="sv-SE"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34 miljoner  + 10 miljoner kr nytt lån fr.o.m. 31 dec 2022</a:t>
            </a:r>
          </a:p>
          <a:p>
            <a:pPr>
              <a:lnSpc>
                <a:spcPct val="200000"/>
              </a:lnSpc>
            </a:pPr>
            <a:r>
              <a:rPr lang="sv-SE"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Snitträntan ökar från ca 0.65% till 1.52% under 2023 </a:t>
            </a:r>
            <a:endParaRPr lang="sv-SE"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200000"/>
              </a:lnSpc>
              <a:buFont typeface="Arial" panose="020B0604020202020204" pitchFamily="34" charset="0"/>
              <a:buChar char="•"/>
            </a:pPr>
            <a:r>
              <a:rPr lang="sv-SE"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På banken</a:t>
            </a:r>
            <a:r>
              <a:rPr lang="sv-SE"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Ca 9 miljoner kr på banken = nettobelåning nov 2022 ca 25 miljoner </a:t>
            </a:r>
          </a:p>
        </p:txBody>
      </p:sp>
    </p:spTree>
    <p:extLst>
      <p:ext uri="{BB962C8B-B14F-4D97-AF65-F5344CB8AC3E}">
        <p14:creationId xmlns:p14="http://schemas.microsoft.com/office/powerpoint/2010/main" val="148741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5</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sp>
        <p:nvSpPr>
          <p:cNvPr id="2" name="textruta 1">
            <a:extLst>
              <a:ext uri="{FF2B5EF4-FFF2-40B4-BE49-F238E27FC236}">
                <a16:creationId xmlns:a16="http://schemas.microsoft.com/office/drawing/2014/main" id="{6F219365-3900-3668-C09F-9A3D6FC6E7CF}"/>
              </a:ext>
            </a:extLst>
          </p:cNvPr>
          <p:cNvSpPr txBox="1"/>
          <p:nvPr/>
        </p:nvSpPr>
        <p:spPr>
          <a:xfrm>
            <a:off x="977153" y="2178423"/>
            <a:ext cx="10606493" cy="646331"/>
          </a:xfrm>
          <a:prstGeom prst="rect">
            <a:avLst/>
          </a:prstGeom>
          <a:noFill/>
        </p:spPr>
        <p:txBody>
          <a:bodyPr wrap="none" rtlCol="0">
            <a:spAutoFit/>
          </a:bodyPr>
          <a:lstStyle/>
          <a:p>
            <a:r>
              <a:rPr lang="sv-SE" sz="3600" b="1" dirty="0">
                <a:solidFill>
                  <a:schemeClr val="accent1">
                    <a:lumMod val="75000"/>
                  </a:schemeClr>
                </a:solidFill>
              </a:rPr>
              <a:t>UNDERHÅLLSPLAN OCH KOMMANDE RENOVERINGAR </a:t>
            </a:r>
          </a:p>
        </p:txBody>
      </p:sp>
    </p:spTree>
    <p:extLst>
      <p:ext uri="{BB962C8B-B14F-4D97-AF65-F5344CB8AC3E}">
        <p14:creationId xmlns:p14="http://schemas.microsoft.com/office/powerpoint/2010/main" val="72149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6</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pic>
        <p:nvPicPr>
          <p:cNvPr id="8" name="Bildobjekt 7">
            <a:extLst>
              <a:ext uri="{FF2B5EF4-FFF2-40B4-BE49-F238E27FC236}">
                <a16:creationId xmlns:a16="http://schemas.microsoft.com/office/drawing/2014/main" id="{1B035211-7E27-F30E-20F9-422F63CC7E9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34120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7</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pic>
        <p:nvPicPr>
          <p:cNvPr id="7" name="Bildobjekt 6">
            <a:extLst>
              <a:ext uri="{FF2B5EF4-FFF2-40B4-BE49-F238E27FC236}">
                <a16:creationId xmlns:a16="http://schemas.microsoft.com/office/drawing/2014/main" id="{BDA98BF7-6D29-A565-CEA3-32CC20DF36B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89014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8</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pic>
        <p:nvPicPr>
          <p:cNvPr id="3" name="Bildobjekt 2">
            <a:extLst>
              <a:ext uri="{FF2B5EF4-FFF2-40B4-BE49-F238E27FC236}">
                <a16:creationId xmlns:a16="http://schemas.microsoft.com/office/drawing/2014/main" id="{D35E9028-AED3-FA86-8A6D-1F107DB12BF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3107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444D429-654C-4F21-AB6E-815FBD7F409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5F00C4C-8B37-47CE-83F5-AA89F89DDEC5}"/>
              </a:ext>
            </a:extLst>
          </p:cNvPr>
          <p:cNvSpPr>
            <a:spLocks noGrp="1"/>
          </p:cNvSpPr>
          <p:nvPr>
            <p:ph type="sldNum" sz="quarter" idx="12"/>
          </p:nvPr>
        </p:nvSpPr>
        <p:spPr/>
        <p:txBody>
          <a:bodyPr/>
          <a:lstStyle/>
          <a:p>
            <a:fld id="{0E2A1C93-7AF9-4A9B-8941-96B5EF73BBCC}" type="slidenum">
              <a:rPr lang="sv-SE" smtClean="0"/>
              <a:t>9</a:t>
            </a:fld>
            <a:endParaRPr lang="sv-SE" dirty="0"/>
          </a:p>
        </p:txBody>
      </p:sp>
      <p:pic>
        <p:nvPicPr>
          <p:cNvPr id="6" name="Bildobjekt 5">
            <a:extLst>
              <a:ext uri="{FF2B5EF4-FFF2-40B4-BE49-F238E27FC236}">
                <a16:creationId xmlns:a16="http://schemas.microsoft.com/office/drawing/2014/main" id="{F9CB990A-5340-45DB-8C58-EBF50EBBA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015" y="280353"/>
            <a:ext cx="1581785" cy="585470"/>
          </a:xfrm>
          <a:prstGeom prst="rect">
            <a:avLst/>
          </a:prstGeom>
        </p:spPr>
      </p:pic>
      <p:sp>
        <p:nvSpPr>
          <p:cNvPr id="7" name="Rubrik 6">
            <a:extLst>
              <a:ext uri="{FF2B5EF4-FFF2-40B4-BE49-F238E27FC236}">
                <a16:creationId xmlns:a16="http://schemas.microsoft.com/office/drawing/2014/main" id="{5112076E-CE92-AA00-A50A-86420C1E35DB}"/>
              </a:ext>
            </a:extLst>
          </p:cNvPr>
          <p:cNvSpPr>
            <a:spLocks noGrp="1"/>
          </p:cNvSpPr>
          <p:nvPr>
            <p:ph type="ctrTitle"/>
          </p:nvPr>
        </p:nvSpPr>
        <p:spPr>
          <a:xfrm>
            <a:off x="258618" y="412377"/>
            <a:ext cx="11395499" cy="5729806"/>
          </a:xfrm>
        </p:spPr>
        <p:txBody>
          <a:bodyPr>
            <a:noAutofit/>
          </a:bodyPr>
          <a:lstStyle/>
          <a:p>
            <a:pPr algn="l"/>
            <a:br>
              <a:rPr lang="sv-SE" sz="1800" dirty="0"/>
            </a:br>
            <a:endParaRPr lang="sv-SE" sz="1800" dirty="0"/>
          </a:p>
        </p:txBody>
      </p:sp>
      <p:sp>
        <p:nvSpPr>
          <p:cNvPr id="3" name="textruta 2">
            <a:extLst>
              <a:ext uri="{FF2B5EF4-FFF2-40B4-BE49-F238E27FC236}">
                <a16:creationId xmlns:a16="http://schemas.microsoft.com/office/drawing/2014/main" id="{E6407ED7-071E-7A07-AC56-1FB3D1CB64B5}"/>
              </a:ext>
            </a:extLst>
          </p:cNvPr>
          <p:cNvSpPr txBox="1"/>
          <p:nvPr/>
        </p:nvSpPr>
        <p:spPr>
          <a:xfrm>
            <a:off x="179295" y="280353"/>
            <a:ext cx="11474822" cy="5289461"/>
          </a:xfrm>
          <a:prstGeom prst="rect">
            <a:avLst/>
          </a:prstGeom>
          <a:noFill/>
        </p:spPr>
        <p:txBody>
          <a:bodyPr wrap="square">
            <a:spAutoFit/>
          </a:bodyPr>
          <a:lstStyle/>
          <a:p>
            <a:pPr>
              <a:spcBef>
                <a:spcPts val="1200"/>
              </a:spcBef>
            </a:pPr>
            <a:r>
              <a:rPr lang="sv-SE" sz="36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STATUS STÖRRE PROJEKT</a:t>
            </a:r>
          </a:p>
          <a:p>
            <a:pPr>
              <a:spcBef>
                <a:spcPts val="1200"/>
              </a:spcBef>
            </a:pPr>
            <a:endParaRPr lang="sv-SE"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Markdränering Sickla strand 74–86 börjar att bli klar. </a:t>
            </a:r>
          </a:p>
          <a:p>
            <a:pPr lvl="0">
              <a:lnSpc>
                <a:spcPct val="107000"/>
              </a:lnSpc>
              <a:tabLst>
                <a:tab pos="358775" algn="l"/>
              </a:tabLst>
            </a:pPr>
            <a:r>
              <a:rPr lang="sv-SE"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sv-SE"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O</a:t>
            </a:r>
            <a:r>
              <a:rPr lang="sv-SE"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ktober till december dränering Sickla strand 70 – 72 och </a:t>
            </a:r>
            <a:r>
              <a:rPr lang="sv-SE" sz="2000" dirty="0">
                <a:effectLst/>
                <a:latin typeface="Arial" panose="020B0604020202020204" pitchFamily="34" charset="0"/>
                <a:ea typeface="Calibri" panose="020F0502020204030204" pitchFamily="34" charset="0"/>
                <a:cs typeface="Times New Roman" panose="02020603050405020304" pitchFamily="18" charset="0"/>
              </a:rPr>
              <a:t>62 – 66</a:t>
            </a:r>
            <a:r>
              <a:rPr lang="sv-SE"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lvl="0">
              <a:lnSpc>
                <a:spcPct val="107000"/>
              </a:lnSpc>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Byte av balkonger och renovering av fasader </a:t>
            </a:r>
            <a:r>
              <a:rPr lang="sv-SE"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kommer att starta på SS 74–86 i början av 2023. Detta arbete beräknas vara klart vintern 2024. Parallellt påbörjas fastigheten SS 70–72. </a:t>
            </a:r>
          </a:p>
          <a:p>
            <a:pPr marL="342900" lvl="0" indent="-342900">
              <a:lnSpc>
                <a:spcPct val="107000"/>
              </a:lnSpc>
              <a:buFont typeface="Symbol" panose="05050102010706020507" pitchFamily="18" charset="2"/>
              <a:buChar char=""/>
            </a:pPr>
            <a:endParaRPr lang="sv-SE"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Finplaneringen av mark och rabatter påbörjas omgående när fasader och balkonger är klara.</a:t>
            </a:r>
          </a:p>
          <a:p>
            <a:pPr marL="342900" lvl="0" indent="-342900">
              <a:lnSpc>
                <a:spcPct val="107000"/>
              </a:lnSpc>
              <a:buFont typeface="Symbol" panose="05050102010706020507" pitchFamily="18" charset="2"/>
              <a:buChar char=""/>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Målning av trapphus, dörrar till allmänna utrymmen och källarfönster planeras efter att fasadrenoveringen är utförd på respektive hus på Sickla strand.</a:t>
            </a:r>
          </a:p>
          <a:p>
            <a:pPr marL="342900" lvl="0" indent="-342900">
              <a:lnSpc>
                <a:spcPct val="107000"/>
              </a:lnSpc>
              <a:buFont typeface="Symbol" panose="05050102010706020507" pitchFamily="18" charset="2"/>
              <a:buChar char=""/>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Renovering av altan på restaurangen </a:t>
            </a:r>
            <a:r>
              <a:rPr lang="sv-SE" sz="2000" dirty="0">
                <a:effectLst/>
                <a:latin typeface="Arial" panose="020B0604020202020204" pitchFamily="34" charset="0"/>
                <a:ea typeface="Calibri" panose="020F0502020204030204" pitchFamily="34" charset="0"/>
                <a:cs typeface="Times New Roman" panose="02020603050405020304" pitchFamily="18" charset="0"/>
              </a:rPr>
              <a:t>SS 64 </a:t>
            </a:r>
            <a:r>
              <a:rPr lang="sv-SE"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beräknas att utföras under hösten 2023.</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62091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2295</TotalTime>
  <Words>2230</Words>
  <Application>Microsoft Office PowerPoint</Application>
  <PresentationFormat>Bredbild</PresentationFormat>
  <Paragraphs>232</Paragraphs>
  <Slides>39</Slides>
  <Notes>2</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39</vt:i4>
      </vt:variant>
    </vt:vector>
  </HeadingPairs>
  <TitlesOfParts>
    <vt:vector size="48" baseType="lpstr">
      <vt:lpstr>Arial</vt:lpstr>
      <vt:lpstr>Calibri</vt:lpstr>
      <vt:lpstr>Calibri Light</vt:lpstr>
      <vt:lpstr>Courier New</vt:lpstr>
      <vt:lpstr>Symbol</vt:lpstr>
      <vt:lpstr>Tahoma</vt:lpstr>
      <vt:lpstr>Times New Roman</vt:lpstr>
      <vt:lpstr>Wingdings</vt:lpstr>
      <vt:lpstr>Office-tema</vt:lpstr>
      <vt:lpstr>PowerPoint-presentation</vt:lpstr>
      <vt:lpstr>   </vt:lpstr>
      <vt:lpstr>  MÅLSÄTTNINGEN MED INFORMATIONEN - Förbereda vad som är på gång - Ekonomi om dagsläget och framtid - Frågor och svar - Tydlighet  - Skapa tillhörighet, delaktighet och engagemang - Mötas, ökad trivsel och bra boendemiljö </vt:lpstr>
      <vt:lpstr>PowerPoint-presentation</vt:lpstr>
      <vt:lpstr>PowerPoint-presentation</vt:lpstr>
      <vt:lpstr>PowerPoint-presentation</vt:lpstr>
      <vt:lpstr>PowerPoint-presentation</vt:lpstr>
      <vt:lpstr>PowerPoint-presentation</vt:lpstr>
      <vt:lpstr> </vt:lpstr>
      <vt:lpstr>PowerPoint-presentation</vt:lpstr>
      <vt:lpstr> </vt:lpstr>
      <vt:lpstr>SOLCELLER, KOLLEKTIV MÄTNING EL, LADDPLATSER </vt:lpstr>
      <vt:lpstr>PowerPoint-presentation</vt:lpstr>
      <vt:lpstr>PowerPoint-presentation</vt:lpstr>
      <vt:lpstr>PowerPoint-presentation</vt:lpstr>
      <vt:lpstr>PowerPoint-presentation</vt:lpstr>
      <vt:lpstr>VERKSAMHETSANALYS SAMMANFATTNING</vt:lpstr>
      <vt:lpstr>PowerPoint-presentation</vt:lpstr>
      <vt:lpstr>PowerPoint-presentation</vt:lpstr>
      <vt:lpstr>PowerPoint-presentation</vt:lpstr>
      <vt:lpstr>ÅTGÄRDER</vt:lpstr>
      <vt:lpstr>VI KAN HJÄLPAS ÅT ATT HÅLLA NER FÖRENINGENS KOSTNADER</vt:lpstr>
      <vt:lpstr>PowerPoint-presentation</vt:lpstr>
      <vt:lpstr>PowerPoint-presentation</vt:lpstr>
      <vt:lpstr>STATUS STÖRRE PROJEKT OCH UNDERHÅLLSPLAN  • Markdränering Sickla strand: Gården 74–86 börjar att bli klar.   Finplaneringen av mark och rabatter kommer att utföras när fasad- och balkongrenoveringen är avslutad. I slutet  av oktober påbörjas arbetet med dränering på Sickla strand 70 – 72 och 64 – 66.   • Byte av balkonger och renovering av fasader kommer att starta på SS 74–86 i början av 2023. Detta arbete  beräknas vara klart hösten/vintern 2023. Parallellt påbörjas fastigheten SS 70–72. Finplaneringen av mark och  rabatter påbörjas omgående när fasader och balkonger är klara.  • Målning av trapphus, dörrar till allmänna utrymmen och källarfönster planeras efter att fasadrenoveringen är  utförd på respektive hus på Sickla strand.  • Renovering av altan på restaurangen SS 64 beräknas att utföras under 2023. </vt:lpstr>
      <vt:lpstr>SPARA PENGAR GENOM ATT SPARA ENERGI!  Sicklahus har haft ett mycket fördelaktigt elavtal som nu går ut i november.  Nytt avtal har tecknas under hösten.  Nya elavtalet kommer att innebära radikalt högre elkostnader. Förbrukningen kostade 40 öre tidigare och kommer nu kosta ca 2 kr. 5 gånger mer! </vt:lpstr>
      <vt:lpstr>VI BEHÖVER ALLA BIDRA TILL ATT  MINSKA VÅR ELANVÄNDNING.    Genom att minska elförbrukningen kan vi dessutom bidra till att pressa ner elpriset.   Och minska risken för elbrist i Sverige i vinter.     Valen vi gör i dag kan påverka hur situationen ser ut i morgon.    Varje liten förändring gör stor skillnad i det stora hela, om vi hjälps åt.   För nu räknas varje kilowattimme.   </vt:lpstr>
      <vt:lpstr>VI HAR REDAN VIDTAGIT FLERA ÅTGÄRDER  - Installerat rörelsesensorer på belysningen i allmänna utrymmen - Justerat bergvärmen. Dragit ner temperaturen dagtid med ca 1 grad.  - Installera rörelsesensorer i trapphuset på Atlasvägen 61 och på vinden.  Vi fortsätter arbetet med att identifiera energibesparande åtgärder.  </vt:lpstr>
      <vt:lpstr>EFFEKTIVT FÖR ATT MINSKA FÖRENINGENS ELFÖRBRUKNING  - Hushålla med varmvatten, duscha kortare,  - Spola av disken med kallvatten - Fylla tvättmaskiner till max  - Använda torkutrustningen så sparsamt som möjligt.   På föreningens hemsida finns tips om vad du som medlem kan göra för att minska  din egen elförbrukning i lägenheten (hushållsel). </vt:lpstr>
      <vt:lpstr>PowerPoint-presentation</vt:lpstr>
      <vt:lpstr>NY LÄGENHET PÅ SICKLA STRAND 51   Den nya lägenheten på Sickla strand 51, som Brf Sicklahus har byggt om från lokal till lägenhet, har drabbats av en omfattande vattenskada.   Renoveringsarbetet pågår.   Vi räknar med att kunna lämna lägenheten till försäljning genom mäklare i januari 2023. </vt:lpstr>
      <vt:lpstr>SKYDDSRUM   Styrelsen har låtit göra en inventering av skyddsrummen.    Det visar sig det behöver vidtas åtgärder för att de ska leva upp till de krav som ställs på skyddsrum.    Vi undersöker nu vad åtgärderna kan komma att kosta.   Rummen kan tills vidare betraktas som ”skyddande rum”.  </vt:lpstr>
      <vt:lpstr>NYA REGLER FÖR ELSPARKCYKLAR    Från och med 1 september är det parkeringsförbud för elsparkcyklar  på gång- och cykelbanor enligt en ny lag.   För föreningens medlemmar innebär detta att elsparkcykel ska parkeras vid våra cykelställ.  </vt:lpstr>
      <vt:lpstr>MER INFO - Andrahandsuthyrning. Ansökan och tillstånd en begränsad tid eller för giltiga skäl - MITT HSB Gå in och lämna dina kontaktuppgifter; telefon och email  -  Städa i tvättstugan! Kostnadsbesparing ca 400 000 per år =  4- 5 % höjning! -  OVK kontroll har skett. Justeringar kommer att ske i lägenheter och lokaler.  - Förbättrad skyltning av parkeringsplatser och parkeringsförbud. </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Eric Rådström</dc:creator>
  <cp:lastModifiedBy>Eric Rådström</cp:lastModifiedBy>
  <cp:revision>68</cp:revision>
  <cp:lastPrinted>2022-11-14T13:35:09Z</cp:lastPrinted>
  <dcterms:created xsi:type="dcterms:W3CDTF">2021-11-16T08:06:08Z</dcterms:created>
  <dcterms:modified xsi:type="dcterms:W3CDTF">2022-12-09T14:00:03Z</dcterms:modified>
</cp:coreProperties>
</file>