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6" r:id="rId5"/>
    <p:sldId id="288" r:id="rId6"/>
    <p:sldId id="289" r:id="rId7"/>
    <p:sldId id="282" r:id="rId8"/>
    <p:sldId id="270" r:id="rId9"/>
    <p:sldId id="290" r:id="rId10"/>
    <p:sldId id="263" r:id="rId11"/>
    <p:sldId id="314" r:id="rId12"/>
    <p:sldId id="310" r:id="rId13"/>
    <p:sldId id="313" r:id="rId14"/>
    <p:sldId id="315" r:id="rId15"/>
    <p:sldId id="275" r:id="rId16"/>
    <p:sldId id="316" r:id="rId17"/>
    <p:sldId id="307" r:id="rId18"/>
    <p:sldId id="267" r:id="rId19"/>
    <p:sldId id="304" r:id="rId20"/>
    <p:sldId id="305" r:id="rId21"/>
    <p:sldId id="287" r:id="rId22"/>
    <p:sldId id="271" r:id="rId23"/>
    <p:sldId id="291" r:id="rId24"/>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elie" initials="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5701" autoAdjust="0"/>
  </p:normalViewPr>
  <p:slideViewPr>
    <p:cSldViewPr>
      <p:cViewPr varScale="1">
        <p:scale>
          <a:sx n="107" d="100"/>
          <a:sy n="107" d="100"/>
        </p:scale>
        <p:origin x="1632"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001" tIns="45501" rIns="91001" bIns="45501"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001" tIns="45501" rIns="91001" bIns="45501" rtlCol="0"/>
          <a:lstStyle>
            <a:lvl1pPr algn="r">
              <a:defRPr sz="1200"/>
            </a:lvl1pPr>
          </a:lstStyle>
          <a:p>
            <a:fld id="{F813BFAB-F2EC-4377-AC7D-AE0D04696E2A}" type="datetimeFigureOut">
              <a:rPr lang="sv-SE" smtClean="0"/>
              <a:t>2024-01-10</a:t>
            </a:fld>
            <a:endParaRPr lang="sv-SE"/>
          </a:p>
        </p:txBody>
      </p:sp>
      <p:sp>
        <p:nvSpPr>
          <p:cNvPr id="4" name="Platshållare för sidfot 3"/>
          <p:cNvSpPr>
            <a:spLocks noGrp="1"/>
          </p:cNvSpPr>
          <p:nvPr>
            <p:ph type="ftr" sz="quarter" idx="2"/>
          </p:nvPr>
        </p:nvSpPr>
        <p:spPr>
          <a:xfrm>
            <a:off x="0" y="9428584"/>
            <a:ext cx="2945659" cy="496332"/>
          </a:xfrm>
          <a:prstGeom prst="rect">
            <a:avLst/>
          </a:prstGeom>
        </p:spPr>
        <p:txBody>
          <a:bodyPr vert="horz" lIns="91001" tIns="45501" rIns="91001" bIns="45501"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6332"/>
          </a:xfrm>
          <a:prstGeom prst="rect">
            <a:avLst/>
          </a:prstGeom>
        </p:spPr>
        <p:txBody>
          <a:bodyPr vert="horz" lIns="91001" tIns="45501" rIns="91001" bIns="45501" rtlCol="0" anchor="b"/>
          <a:lstStyle>
            <a:lvl1pPr algn="r">
              <a:defRPr sz="1200"/>
            </a:lvl1pPr>
          </a:lstStyle>
          <a:p>
            <a:fld id="{502DE167-940E-4017-83C1-623D61EA4A52}" type="slidenum">
              <a:rPr lang="sv-SE" smtClean="0"/>
              <a:t>‹#›</a:t>
            </a:fld>
            <a:endParaRPr lang="sv-SE"/>
          </a:p>
        </p:txBody>
      </p:sp>
    </p:spTree>
    <p:extLst>
      <p:ext uri="{BB962C8B-B14F-4D97-AF65-F5344CB8AC3E}">
        <p14:creationId xmlns:p14="http://schemas.microsoft.com/office/powerpoint/2010/main" val="3168626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001" tIns="45501" rIns="91001" bIns="45501"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001" tIns="45501" rIns="91001" bIns="45501" rtlCol="0"/>
          <a:lstStyle>
            <a:lvl1pPr algn="r">
              <a:defRPr sz="1200"/>
            </a:lvl1pPr>
          </a:lstStyle>
          <a:p>
            <a:fld id="{D9EA86E1-4A40-4E97-85E0-F90AA689BDEE}" type="datetimeFigureOut">
              <a:rPr lang="sv-SE" smtClean="0"/>
              <a:t>2024-01-10</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001" tIns="45501" rIns="91001" bIns="45501"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001" tIns="45501" rIns="91001" bIns="45501"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6332"/>
          </a:xfrm>
          <a:prstGeom prst="rect">
            <a:avLst/>
          </a:prstGeom>
        </p:spPr>
        <p:txBody>
          <a:bodyPr vert="horz" lIns="91001" tIns="45501" rIns="91001" bIns="45501"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6332"/>
          </a:xfrm>
          <a:prstGeom prst="rect">
            <a:avLst/>
          </a:prstGeom>
        </p:spPr>
        <p:txBody>
          <a:bodyPr vert="horz" lIns="91001" tIns="45501" rIns="91001" bIns="45501" rtlCol="0" anchor="b"/>
          <a:lstStyle>
            <a:lvl1pPr algn="r">
              <a:defRPr sz="1200"/>
            </a:lvl1pPr>
          </a:lstStyle>
          <a:p>
            <a:fld id="{E5D1A53C-EE2F-42F3-B8CD-A6AFAD881BD2}" type="slidenum">
              <a:rPr lang="sv-SE" smtClean="0"/>
              <a:t>‹#›</a:t>
            </a:fld>
            <a:endParaRPr lang="sv-SE"/>
          </a:p>
        </p:txBody>
      </p:sp>
    </p:spTree>
    <p:extLst>
      <p:ext uri="{BB962C8B-B14F-4D97-AF65-F5344CB8AC3E}">
        <p14:creationId xmlns:p14="http://schemas.microsoft.com/office/powerpoint/2010/main" val="468108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dirty="0"/>
            </a:br>
            <a:endParaRPr lang="sv-SE" dirty="0"/>
          </a:p>
        </p:txBody>
      </p:sp>
      <p:sp>
        <p:nvSpPr>
          <p:cNvPr id="4" name="Platshållare för bildnummer 3"/>
          <p:cNvSpPr>
            <a:spLocks noGrp="1"/>
          </p:cNvSpPr>
          <p:nvPr>
            <p:ph type="sldNum" sz="quarter" idx="10"/>
          </p:nvPr>
        </p:nvSpPr>
        <p:spPr/>
        <p:txBody>
          <a:bodyPr/>
          <a:lstStyle/>
          <a:p>
            <a:fld id="{E5D1A53C-EE2F-42F3-B8CD-A6AFAD881BD2}" type="slidenum">
              <a:rPr lang="sv-SE" smtClean="0"/>
              <a:t>1</a:t>
            </a:fld>
            <a:endParaRPr lang="sv-SE"/>
          </a:p>
        </p:txBody>
      </p:sp>
    </p:spTree>
    <p:extLst>
      <p:ext uri="{BB962C8B-B14F-4D97-AF65-F5344CB8AC3E}">
        <p14:creationId xmlns:p14="http://schemas.microsoft.com/office/powerpoint/2010/main" val="3220733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dirty="0"/>
            </a:b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D1A53C-EE2F-42F3-B8CD-A6AFAD881BD2}"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3124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dirty="0"/>
            </a:br>
            <a:endParaRPr lang="sv-SE" dirty="0"/>
          </a:p>
        </p:txBody>
      </p:sp>
      <p:sp>
        <p:nvSpPr>
          <p:cNvPr id="4" name="Platshållare för bildnummer 3"/>
          <p:cNvSpPr>
            <a:spLocks noGrp="1"/>
          </p:cNvSpPr>
          <p:nvPr>
            <p:ph type="sldNum" sz="quarter" idx="10"/>
          </p:nvPr>
        </p:nvSpPr>
        <p:spPr/>
        <p:txBody>
          <a:bodyPr/>
          <a:lstStyle/>
          <a:p>
            <a:fld id="{E5D1A53C-EE2F-42F3-B8CD-A6AFAD881BD2}" type="slidenum">
              <a:rPr lang="sv-SE" smtClean="0"/>
              <a:t>11</a:t>
            </a:fld>
            <a:endParaRPr lang="sv-SE"/>
          </a:p>
        </p:txBody>
      </p:sp>
    </p:spTree>
    <p:extLst>
      <p:ext uri="{BB962C8B-B14F-4D97-AF65-F5344CB8AC3E}">
        <p14:creationId xmlns:p14="http://schemas.microsoft.com/office/powerpoint/2010/main" val="2959505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Byte av tak, renovering av fasader, </a:t>
            </a:r>
            <a:r>
              <a:rPr lang="sv-SE" dirty="0" err="1"/>
              <a:t>taksäkerhet</a:t>
            </a:r>
            <a:endParaRPr lang="sv-SE" dirty="0"/>
          </a:p>
        </p:txBody>
      </p:sp>
      <p:sp>
        <p:nvSpPr>
          <p:cNvPr id="4" name="Platshållare för bildnummer 3"/>
          <p:cNvSpPr>
            <a:spLocks noGrp="1"/>
          </p:cNvSpPr>
          <p:nvPr>
            <p:ph type="sldNum" sz="quarter" idx="10"/>
          </p:nvPr>
        </p:nvSpPr>
        <p:spPr/>
        <p:txBody>
          <a:bodyPr/>
          <a:lstStyle/>
          <a:p>
            <a:fld id="{0D1AD378-EE08-9642-B849-9D97D98FFDC3}" type="slidenum">
              <a:rPr lang="sv-SE" smtClean="0"/>
              <a:t>12</a:t>
            </a:fld>
            <a:endParaRPr lang="sv-SE"/>
          </a:p>
        </p:txBody>
      </p:sp>
    </p:spTree>
    <p:extLst>
      <p:ext uri="{BB962C8B-B14F-4D97-AF65-F5344CB8AC3E}">
        <p14:creationId xmlns:p14="http://schemas.microsoft.com/office/powerpoint/2010/main" val="1811034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dirty="0"/>
            </a:br>
            <a:endParaRPr lang="sv-SE" dirty="0"/>
          </a:p>
        </p:txBody>
      </p:sp>
      <p:sp>
        <p:nvSpPr>
          <p:cNvPr id="4" name="Platshållare för bildnummer 3"/>
          <p:cNvSpPr>
            <a:spLocks noGrp="1"/>
          </p:cNvSpPr>
          <p:nvPr>
            <p:ph type="sldNum" sz="quarter" idx="10"/>
          </p:nvPr>
        </p:nvSpPr>
        <p:spPr/>
        <p:txBody>
          <a:bodyPr/>
          <a:lstStyle/>
          <a:p>
            <a:fld id="{E5D1A53C-EE2F-42F3-B8CD-A6AFAD881BD2}" type="slidenum">
              <a:rPr lang="sv-SE" smtClean="0"/>
              <a:t>13</a:t>
            </a:fld>
            <a:endParaRPr lang="sv-SE"/>
          </a:p>
        </p:txBody>
      </p:sp>
    </p:spTree>
    <p:extLst>
      <p:ext uri="{BB962C8B-B14F-4D97-AF65-F5344CB8AC3E}">
        <p14:creationId xmlns:p14="http://schemas.microsoft.com/office/powerpoint/2010/main" val="3898533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baseline="0" dirty="0"/>
            </a:br>
            <a:endParaRPr lang="sv-SE" dirty="0"/>
          </a:p>
        </p:txBody>
      </p:sp>
      <p:sp>
        <p:nvSpPr>
          <p:cNvPr id="4" name="Platshållare för bildnummer 3"/>
          <p:cNvSpPr>
            <a:spLocks noGrp="1"/>
          </p:cNvSpPr>
          <p:nvPr>
            <p:ph type="sldNum" sz="quarter" idx="10"/>
          </p:nvPr>
        </p:nvSpPr>
        <p:spPr/>
        <p:txBody>
          <a:bodyPr/>
          <a:lstStyle/>
          <a:p>
            <a:fld id="{E5D1A53C-EE2F-42F3-B8CD-A6AFAD881BD2}" type="slidenum">
              <a:rPr lang="sv-SE" smtClean="0"/>
              <a:t>14</a:t>
            </a:fld>
            <a:endParaRPr lang="sv-SE"/>
          </a:p>
        </p:txBody>
      </p:sp>
    </p:spTree>
    <p:extLst>
      <p:ext uri="{BB962C8B-B14F-4D97-AF65-F5344CB8AC3E}">
        <p14:creationId xmlns:p14="http://schemas.microsoft.com/office/powerpoint/2010/main" val="3405842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5D1A53C-EE2F-42F3-B8CD-A6AFAD881BD2}" type="slidenum">
              <a:rPr lang="sv-SE" smtClean="0"/>
              <a:t>15</a:t>
            </a:fld>
            <a:endParaRPr lang="sv-SE"/>
          </a:p>
        </p:txBody>
      </p:sp>
    </p:spTree>
    <p:extLst>
      <p:ext uri="{BB962C8B-B14F-4D97-AF65-F5344CB8AC3E}">
        <p14:creationId xmlns:p14="http://schemas.microsoft.com/office/powerpoint/2010/main" val="2383401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5D1A53C-EE2F-42F3-B8CD-A6AFAD881BD2}" type="slidenum">
              <a:rPr lang="sv-SE" smtClean="0"/>
              <a:t>16</a:t>
            </a:fld>
            <a:endParaRPr lang="sv-SE"/>
          </a:p>
        </p:txBody>
      </p:sp>
    </p:spTree>
    <p:extLst>
      <p:ext uri="{BB962C8B-B14F-4D97-AF65-F5344CB8AC3E}">
        <p14:creationId xmlns:p14="http://schemas.microsoft.com/office/powerpoint/2010/main" val="3421664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5D1A53C-EE2F-42F3-B8CD-A6AFAD881BD2}" type="slidenum">
              <a:rPr lang="sv-SE" smtClean="0"/>
              <a:t>17</a:t>
            </a:fld>
            <a:endParaRPr lang="sv-SE"/>
          </a:p>
        </p:txBody>
      </p:sp>
    </p:spTree>
    <p:extLst>
      <p:ext uri="{BB962C8B-B14F-4D97-AF65-F5344CB8AC3E}">
        <p14:creationId xmlns:p14="http://schemas.microsoft.com/office/powerpoint/2010/main" val="1896880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5D1A53C-EE2F-42F3-B8CD-A6AFAD881BD2}" type="slidenum">
              <a:rPr lang="sv-SE" smtClean="0"/>
              <a:t>18</a:t>
            </a:fld>
            <a:endParaRPr lang="sv-SE"/>
          </a:p>
        </p:txBody>
      </p:sp>
    </p:spTree>
    <p:extLst>
      <p:ext uri="{BB962C8B-B14F-4D97-AF65-F5344CB8AC3E}">
        <p14:creationId xmlns:p14="http://schemas.microsoft.com/office/powerpoint/2010/main" val="250978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5D1A53C-EE2F-42F3-B8CD-A6AFAD881BD2}" type="slidenum">
              <a:rPr lang="sv-SE" smtClean="0"/>
              <a:t>19</a:t>
            </a:fld>
            <a:endParaRPr lang="sv-SE"/>
          </a:p>
        </p:txBody>
      </p:sp>
    </p:spTree>
    <p:extLst>
      <p:ext uri="{BB962C8B-B14F-4D97-AF65-F5344CB8AC3E}">
        <p14:creationId xmlns:p14="http://schemas.microsoft.com/office/powerpoint/2010/main" val="1736459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5D1A53C-EE2F-42F3-B8CD-A6AFAD881BD2}" type="slidenum">
              <a:rPr lang="sv-SE" smtClean="0"/>
              <a:t>2</a:t>
            </a:fld>
            <a:endParaRPr lang="sv-SE"/>
          </a:p>
        </p:txBody>
      </p:sp>
    </p:spTree>
    <p:extLst>
      <p:ext uri="{BB962C8B-B14F-4D97-AF65-F5344CB8AC3E}">
        <p14:creationId xmlns:p14="http://schemas.microsoft.com/office/powerpoint/2010/main" val="2433363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5D1A53C-EE2F-42F3-B8CD-A6AFAD881BD2}" type="slidenum">
              <a:rPr lang="sv-SE" smtClean="0"/>
              <a:t>20</a:t>
            </a:fld>
            <a:endParaRPr lang="sv-SE"/>
          </a:p>
        </p:txBody>
      </p:sp>
    </p:spTree>
    <p:extLst>
      <p:ext uri="{BB962C8B-B14F-4D97-AF65-F5344CB8AC3E}">
        <p14:creationId xmlns:p14="http://schemas.microsoft.com/office/powerpoint/2010/main" val="1590236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dirty="0"/>
            </a:br>
            <a:endParaRPr lang="sv-SE" dirty="0"/>
          </a:p>
        </p:txBody>
      </p:sp>
      <p:sp>
        <p:nvSpPr>
          <p:cNvPr id="4" name="Platshållare för bildnummer 3"/>
          <p:cNvSpPr>
            <a:spLocks noGrp="1"/>
          </p:cNvSpPr>
          <p:nvPr>
            <p:ph type="sldNum" sz="quarter" idx="10"/>
          </p:nvPr>
        </p:nvSpPr>
        <p:spPr/>
        <p:txBody>
          <a:bodyPr/>
          <a:lstStyle/>
          <a:p>
            <a:fld id="{E5D1A53C-EE2F-42F3-B8CD-A6AFAD881BD2}" type="slidenum">
              <a:rPr lang="sv-SE" smtClean="0"/>
              <a:t>3</a:t>
            </a:fld>
            <a:endParaRPr lang="sv-SE"/>
          </a:p>
        </p:txBody>
      </p:sp>
    </p:spTree>
    <p:extLst>
      <p:ext uri="{BB962C8B-B14F-4D97-AF65-F5344CB8AC3E}">
        <p14:creationId xmlns:p14="http://schemas.microsoft.com/office/powerpoint/2010/main" val="2848613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baseline="0" dirty="0"/>
            </a:br>
            <a:endParaRPr lang="sv-SE" dirty="0"/>
          </a:p>
        </p:txBody>
      </p:sp>
      <p:sp>
        <p:nvSpPr>
          <p:cNvPr id="4" name="Platshållare för bildnummer 3"/>
          <p:cNvSpPr>
            <a:spLocks noGrp="1"/>
          </p:cNvSpPr>
          <p:nvPr>
            <p:ph type="sldNum" sz="quarter" idx="10"/>
          </p:nvPr>
        </p:nvSpPr>
        <p:spPr/>
        <p:txBody>
          <a:bodyPr/>
          <a:lstStyle/>
          <a:p>
            <a:fld id="{E5D1A53C-EE2F-42F3-B8CD-A6AFAD881BD2}" type="slidenum">
              <a:rPr lang="sv-SE" smtClean="0"/>
              <a:t>4</a:t>
            </a:fld>
            <a:endParaRPr lang="sv-SE"/>
          </a:p>
        </p:txBody>
      </p:sp>
    </p:spTree>
    <p:extLst>
      <p:ext uri="{BB962C8B-B14F-4D97-AF65-F5344CB8AC3E}">
        <p14:creationId xmlns:p14="http://schemas.microsoft.com/office/powerpoint/2010/main" val="43574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dirty="0"/>
            </a:br>
            <a:endParaRPr lang="sv-SE" dirty="0"/>
          </a:p>
        </p:txBody>
      </p:sp>
      <p:sp>
        <p:nvSpPr>
          <p:cNvPr id="4" name="Platshållare för bildnummer 3"/>
          <p:cNvSpPr>
            <a:spLocks noGrp="1"/>
          </p:cNvSpPr>
          <p:nvPr>
            <p:ph type="sldNum" sz="quarter" idx="10"/>
          </p:nvPr>
        </p:nvSpPr>
        <p:spPr/>
        <p:txBody>
          <a:bodyPr/>
          <a:lstStyle/>
          <a:p>
            <a:fld id="{E5D1A53C-EE2F-42F3-B8CD-A6AFAD881BD2}" type="slidenum">
              <a:rPr lang="sv-SE" smtClean="0"/>
              <a:t>5</a:t>
            </a:fld>
            <a:endParaRPr lang="sv-SE"/>
          </a:p>
        </p:txBody>
      </p:sp>
    </p:spTree>
    <p:extLst>
      <p:ext uri="{BB962C8B-B14F-4D97-AF65-F5344CB8AC3E}">
        <p14:creationId xmlns:p14="http://schemas.microsoft.com/office/powerpoint/2010/main" val="1509440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dirty="0"/>
            </a:br>
            <a:endParaRPr lang="sv-SE" dirty="0"/>
          </a:p>
        </p:txBody>
      </p:sp>
      <p:sp>
        <p:nvSpPr>
          <p:cNvPr id="4" name="Platshållare för bildnummer 3"/>
          <p:cNvSpPr>
            <a:spLocks noGrp="1"/>
          </p:cNvSpPr>
          <p:nvPr>
            <p:ph type="sldNum" sz="quarter" idx="10"/>
          </p:nvPr>
        </p:nvSpPr>
        <p:spPr/>
        <p:txBody>
          <a:bodyPr/>
          <a:lstStyle/>
          <a:p>
            <a:fld id="{E5D1A53C-EE2F-42F3-B8CD-A6AFAD881BD2}" type="slidenum">
              <a:rPr lang="sv-SE" smtClean="0"/>
              <a:t>6</a:t>
            </a:fld>
            <a:endParaRPr lang="sv-SE"/>
          </a:p>
        </p:txBody>
      </p:sp>
    </p:spTree>
    <p:extLst>
      <p:ext uri="{BB962C8B-B14F-4D97-AF65-F5344CB8AC3E}">
        <p14:creationId xmlns:p14="http://schemas.microsoft.com/office/powerpoint/2010/main" val="1745555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dirty="0"/>
            </a:br>
            <a:endParaRPr lang="sv-SE" dirty="0"/>
          </a:p>
        </p:txBody>
      </p:sp>
      <p:sp>
        <p:nvSpPr>
          <p:cNvPr id="4" name="Platshållare för bildnummer 3"/>
          <p:cNvSpPr>
            <a:spLocks noGrp="1"/>
          </p:cNvSpPr>
          <p:nvPr>
            <p:ph type="sldNum" sz="quarter" idx="10"/>
          </p:nvPr>
        </p:nvSpPr>
        <p:spPr/>
        <p:txBody>
          <a:bodyPr/>
          <a:lstStyle/>
          <a:p>
            <a:fld id="{E5D1A53C-EE2F-42F3-B8CD-A6AFAD881BD2}" type="slidenum">
              <a:rPr lang="sv-SE" smtClean="0"/>
              <a:t>7</a:t>
            </a:fld>
            <a:endParaRPr lang="sv-SE"/>
          </a:p>
        </p:txBody>
      </p:sp>
    </p:spTree>
    <p:extLst>
      <p:ext uri="{BB962C8B-B14F-4D97-AF65-F5344CB8AC3E}">
        <p14:creationId xmlns:p14="http://schemas.microsoft.com/office/powerpoint/2010/main" val="1522997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dirty="0"/>
            </a:br>
            <a:endParaRPr lang="sv-SE" dirty="0"/>
          </a:p>
        </p:txBody>
      </p:sp>
      <p:sp>
        <p:nvSpPr>
          <p:cNvPr id="4" name="Platshållare för bildnummer 3"/>
          <p:cNvSpPr>
            <a:spLocks noGrp="1"/>
          </p:cNvSpPr>
          <p:nvPr>
            <p:ph type="sldNum" sz="quarter" idx="10"/>
          </p:nvPr>
        </p:nvSpPr>
        <p:spPr/>
        <p:txBody>
          <a:bodyPr/>
          <a:lstStyle/>
          <a:p>
            <a:fld id="{E5D1A53C-EE2F-42F3-B8CD-A6AFAD881BD2}" type="slidenum">
              <a:rPr lang="sv-SE" smtClean="0"/>
              <a:t>8</a:t>
            </a:fld>
            <a:endParaRPr lang="sv-SE"/>
          </a:p>
        </p:txBody>
      </p:sp>
    </p:spTree>
    <p:extLst>
      <p:ext uri="{BB962C8B-B14F-4D97-AF65-F5344CB8AC3E}">
        <p14:creationId xmlns:p14="http://schemas.microsoft.com/office/powerpoint/2010/main" val="2168047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dirty="0"/>
            </a:br>
            <a:endParaRPr lang="sv-SE" dirty="0"/>
          </a:p>
        </p:txBody>
      </p:sp>
      <p:sp>
        <p:nvSpPr>
          <p:cNvPr id="4" name="Platshållare för bildnummer 3"/>
          <p:cNvSpPr>
            <a:spLocks noGrp="1"/>
          </p:cNvSpPr>
          <p:nvPr>
            <p:ph type="sldNum" sz="quarter" idx="10"/>
          </p:nvPr>
        </p:nvSpPr>
        <p:spPr/>
        <p:txBody>
          <a:bodyPr/>
          <a:lstStyle/>
          <a:p>
            <a:fld id="{E5D1A53C-EE2F-42F3-B8CD-A6AFAD881BD2}" type="slidenum">
              <a:rPr lang="sv-SE" smtClean="0"/>
              <a:t>9</a:t>
            </a:fld>
            <a:endParaRPr lang="sv-SE"/>
          </a:p>
        </p:txBody>
      </p:sp>
    </p:spTree>
    <p:extLst>
      <p:ext uri="{BB962C8B-B14F-4D97-AF65-F5344CB8AC3E}">
        <p14:creationId xmlns:p14="http://schemas.microsoft.com/office/powerpoint/2010/main" val="3088051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1844671-DA29-4807-895D-4B957BB7F5E6}" type="datetime1">
              <a:rPr lang="sv-SE" smtClean="0"/>
              <a:t>2024-01-10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6DCE16E-B871-4073-9D73-F5FADEDF9246}" type="slidenum">
              <a:rPr lang="sv-SE" smtClean="0"/>
              <a:t>‹#›</a:t>
            </a:fld>
            <a:endParaRPr lang="sv-SE"/>
          </a:p>
        </p:txBody>
      </p:sp>
    </p:spTree>
    <p:extLst>
      <p:ext uri="{BB962C8B-B14F-4D97-AF65-F5344CB8AC3E}">
        <p14:creationId xmlns:p14="http://schemas.microsoft.com/office/powerpoint/2010/main" val="418593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A62B112-7921-4474-AF2F-C034C108D560}" type="datetime1">
              <a:rPr lang="sv-SE" smtClean="0"/>
              <a:t>2024-01-10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6DCE16E-B871-4073-9D73-F5FADEDF9246}" type="slidenum">
              <a:rPr lang="sv-SE" smtClean="0"/>
              <a:t>‹#›</a:t>
            </a:fld>
            <a:endParaRPr lang="sv-SE"/>
          </a:p>
        </p:txBody>
      </p:sp>
    </p:spTree>
    <p:extLst>
      <p:ext uri="{BB962C8B-B14F-4D97-AF65-F5344CB8AC3E}">
        <p14:creationId xmlns:p14="http://schemas.microsoft.com/office/powerpoint/2010/main" val="2659145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A6C7C70-3DC6-4248-BE73-F2C84E94A63B}" type="datetime1">
              <a:rPr lang="sv-SE" smtClean="0"/>
              <a:t>2024-01-10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6DCE16E-B871-4073-9D73-F5FADEDF9246}" type="slidenum">
              <a:rPr lang="sv-SE" smtClean="0"/>
              <a:t>‹#›</a:t>
            </a:fld>
            <a:endParaRPr lang="sv-SE"/>
          </a:p>
        </p:txBody>
      </p:sp>
    </p:spTree>
    <p:extLst>
      <p:ext uri="{BB962C8B-B14F-4D97-AF65-F5344CB8AC3E}">
        <p14:creationId xmlns:p14="http://schemas.microsoft.com/office/powerpoint/2010/main" val="1307393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001C72-4999-4CD9-B7B5-851BD58A6A23}" type="datetime1">
              <a:rPr lang="sv-SE" smtClean="0"/>
              <a:t>2024-01-10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6DCE16E-B871-4073-9D73-F5FADEDF9246}" type="slidenum">
              <a:rPr lang="sv-SE" smtClean="0"/>
              <a:t>‹#›</a:t>
            </a:fld>
            <a:endParaRPr lang="sv-SE"/>
          </a:p>
        </p:txBody>
      </p:sp>
    </p:spTree>
    <p:extLst>
      <p:ext uri="{BB962C8B-B14F-4D97-AF65-F5344CB8AC3E}">
        <p14:creationId xmlns:p14="http://schemas.microsoft.com/office/powerpoint/2010/main" val="190708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178A4EB6-9466-461A-AF98-C312C6FC289F}" type="datetime1">
              <a:rPr lang="sv-SE" smtClean="0"/>
              <a:t>2024-01-10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6DCE16E-B871-4073-9D73-F5FADEDF9246}" type="slidenum">
              <a:rPr lang="sv-SE" smtClean="0"/>
              <a:t>‹#›</a:t>
            </a:fld>
            <a:endParaRPr lang="sv-SE"/>
          </a:p>
        </p:txBody>
      </p:sp>
    </p:spTree>
    <p:extLst>
      <p:ext uri="{BB962C8B-B14F-4D97-AF65-F5344CB8AC3E}">
        <p14:creationId xmlns:p14="http://schemas.microsoft.com/office/powerpoint/2010/main" val="269060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8B00C28C-D83A-4795-A072-D90C7D7AD1F2}" type="datetime1">
              <a:rPr lang="sv-SE" smtClean="0"/>
              <a:t>2024-01-10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6DCE16E-B871-4073-9D73-F5FADEDF9246}" type="slidenum">
              <a:rPr lang="sv-SE" smtClean="0"/>
              <a:t>‹#›</a:t>
            </a:fld>
            <a:endParaRPr lang="sv-SE"/>
          </a:p>
        </p:txBody>
      </p:sp>
    </p:spTree>
    <p:extLst>
      <p:ext uri="{BB962C8B-B14F-4D97-AF65-F5344CB8AC3E}">
        <p14:creationId xmlns:p14="http://schemas.microsoft.com/office/powerpoint/2010/main" val="189067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FB6BBF03-DB09-46CA-950F-0EF9DA0B691B}" type="datetime1">
              <a:rPr lang="sv-SE" smtClean="0"/>
              <a:t>2024-01-10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A6DCE16E-B871-4073-9D73-F5FADEDF9246}" type="slidenum">
              <a:rPr lang="sv-SE" smtClean="0"/>
              <a:t>‹#›</a:t>
            </a:fld>
            <a:endParaRPr lang="sv-SE"/>
          </a:p>
        </p:txBody>
      </p:sp>
    </p:spTree>
    <p:extLst>
      <p:ext uri="{BB962C8B-B14F-4D97-AF65-F5344CB8AC3E}">
        <p14:creationId xmlns:p14="http://schemas.microsoft.com/office/powerpoint/2010/main" val="2289315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12E7A722-AADE-439C-AAE7-FE7872D609E6}" type="datetime1">
              <a:rPr lang="sv-SE" smtClean="0"/>
              <a:t>2024-01-10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6DCE16E-B871-4073-9D73-F5FADEDF9246}" type="slidenum">
              <a:rPr lang="sv-SE" smtClean="0"/>
              <a:t>‹#›</a:t>
            </a:fld>
            <a:endParaRPr lang="sv-SE"/>
          </a:p>
        </p:txBody>
      </p:sp>
    </p:spTree>
    <p:extLst>
      <p:ext uri="{BB962C8B-B14F-4D97-AF65-F5344CB8AC3E}">
        <p14:creationId xmlns:p14="http://schemas.microsoft.com/office/powerpoint/2010/main" val="3517160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1042A0B-7E9F-4B49-836D-8AD37DB2D06F}" type="datetime1">
              <a:rPr lang="sv-SE" smtClean="0"/>
              <a:t>2024-01-10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A6DCE16E-B871-4073-9D73-F5FADEDF9246}" type="slidenum">
              <a:rPr lang="sv-SE" smtClean="0"/>
              <a:t>‹#›</a:t>
            </a:fld>
            <a:endParaRPr lang="sv-SE"/>
          </a:p>
        </p:txBody>
      </p:sp>
    </p:spTree>
    <p:extLst>
      <p:ext uri="{BB962C8B-B14F-4D97-AF65-F5344CB8AC3E}">
        <p14:creationId xmlns:p14="http://schemas.microsoft.com/office/powerpoint/2010/main" val="93978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8ED397B-C91E-4AD2-8031-5EAD89010FD7}" type="datetime1">
              <a:rPr lang="sv-SE" smtClean="0"/>
              <a:t>2024-01-10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6DCE16E-B871-4073-9D73-F5FADEDF9246}" type="slidenum">
              <a:rPr lang="sv-SE" smtClean="0"/>
              <a:t>‹#›</a:t>
            </a:fld>
            <a:endParaRPr lang="sv-SE"/>
          </a:p>
        </p:txBody>
      </p:sp>
    </p:spTree>
    <p:extLst>
      <p:ext uri="{BB962C8B-B14F-4D97-AF65-F5344CB8AC3E}">
        <p14:creationId xmlns:p14="http://schemas.microsoft.com/office/powerpoint/2010/main" val="305911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86E5AA7D-1A70-4FE3-8A7A-D660F9AAFF1E}" type="datetime1">
              <a:rPr lang="sv-SE" smtClean="0"/>
              <a:t>2024-01-10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6DCE16E-B871-4073-9D73-F5FADEDF9246}" type="slidenum">
              <a:rPr lang="sv-SE" smtClean="0"/>
              <a:t>‹#›</a:t>
            </a:fld>
            <a:endParaRPr lang="sv-SE"/>
          </a:p>
        </p:txBody>
      </p:sp>
    </p:spTree>
    <p:extLst>
      <p:ext uri="{BB962C8B-B14F-4D97-AF65-F5344CB8AC3E}">
        <p14:creationId xmlns:p14="http://schemas.microsoft.com/office/powerpoint/2010/main" val="2767490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CB08D-47C9-4873-B219-4787893B2F96}" type="datetime1">
              <a:rPr lang="sv-SE" smtClean="0"/>
              <a:t>2024-01-10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CE16E-B871-4073-9D73-F5FADEDF9246}" type="slidenum">
              <a:rPr lang="sv-SE" smtClean="0"/>
              <a:t>‹#›</a:t>
            </a:fld>
            <a:endParaRPr lang="sv-SE"/>
          </a:p>
        </p:txBody>
      </p:sp>
    </p:spTree>
    <p:extLst>
      <p:ext uri="{BB962C8B-B14F-4D97-AF65-F5344CB8AC3E}">
        <p14:creationId xmlns:p14="http://schemas.microsoft.com/office/powerpoint/2010/main" val="764349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mailto:mats.tibblin@byggfab.se" TargetMode="External"/><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mailto:thomas.nilsson@sehedtresson.se" TargetMode="External"/><Relationship Id="rId4" Type="http://schemas.openxmlformats.org/officeDocument/2006/relationships/hyperlink" Target="mailto:magnus.zetterlund@sehedtresson.s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ctrTitle"/>
          </p:nvPr>
        </p:nvSpPr>
        <p:spPr>
          <a:xfrm>
            <a:off x="611560" y="692696"/>
            <a:ext cx="7704856" cy="1368152"/>
          </a:xfrm>
        </p:spPr>
        <p:txBody>
          <a:bodyPr>
            <a:noAutofit/>
          </a:bodyPr>
          <a:lstStyle/>
          <a:p>
            <a:br>
              <a:rPr lang="sv-SE" sz="3200" b="1" dirty="0"/>
            </a:br>
            <a:r>
              <a:rPr lang="sv-SE" sz="3200" b="1" dirty="0"/>
              <a:t>Välkomna till informationsmöte inför</a:t>
            </a:r>
            <a:br>
              <a:rPr lang="sv-SE" sz="3200" b="1" dirty="0"/>
            </a:br>
            <a:r>
              <a:rPr lang="sv-SE" sz="3200" b="1" dirty="0"/>
              <a:t>renoveringsarbetet inom Brf. Sickla Hus.</a:t>
            </a:r>
            <a:br>
              <a:rPr lang="sv-SE" sz="3600" b="1" dirty="0"/>
            </a:br>
            <a:endParaRPr lang="sv-SE" sz="3600" b="1" dirty="0"/>
          </a:p>
        </p:txBody>
      </p:sp>
      <p:sp>
        <p:nvSpPr>
          <p:cNvPr id="5" name="Rectangle 2">
            <a:extLst>
              <a:ext uri="{FF2B5EF4-FFF2-40B4-BE49-F238E27FC236}">
                <a16:creationId xmlns:a16="http://schemas.microsoft.com/office/drawing/2014/main" id="{3D5C970C-283F-4B27-BF5F-8911B465EB1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6" name="Rectangle 3">
            <a:extLst>
              <a:ext uri="{FF2B5EF4-FFF2-40B4-BE49-F238E27FC236}">
                <a16:creationId xmlns:a16="http://schemas.microsoft.com/office/drawing/2014/main" id="{10BCEC73-29BC-4F5B-A6E6-63B6AA39F849}"/>
              </a:ext>
            </a:extLst>
          </p:cNvPr>
          <p:cNvSpPr>
            <a:spLocks noChangeArrowheads="1"/>
          </p:cNvSpPr>
          <p:nvPr/>
        </p:nvSpPr>
        <p:spPr bwMode="auto">
          <a:xfrm>
            <a:off x="0" y="809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200" b="0" i="0" u="none" strike="noStrike" cap="none" normalizeH="0" baseline="0">
                <a:ln>
                  <a:noFill/>
                </a:ln>
                <a:solidFill>
                  <a:schemeClr val="tx1"/>
                </a:solidFill>
                <a:effectLst/>
                <a:latin typeface="New York" charset="0"/>
                <a:ea typeface="Times New Roman" panose="02020603050405020304" pitchFamily="18" charset="0"/>
                <a:cs typeface="Times New Roman" panose="02020603050405020304" pitchFamily="18" charset="0"/>
              </a:rPr>
              <a:t> </a:t>
            </a:r>
            <a:r>
              <a:rPr kumimoji="0" lang="sv-SE" altLang="sv-SE" sz="600" b="0" i="0" u="none" strike="noStrike" cap="none" normalizeH="0" baseline="0">
                <a:ln>
                  <a:noFill/>
                </a:ln>
                <a:solidFill>
                  <a:schemeClr val="tx1"/>
                </a:solidFill>
                <a:effectLst/>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pic>
        <p:nvPicPr>
          <p:cNvPr id="11" name="Bildobjekt 10" descr="En bild som visar ritning&#10;&#10;Automatiskt genererad beskrivning">
            <a:extLst>
              <a:ext uri="{FF2B5EF4-FFF2-40B4-BE49-F238E27FC236}">
                <a16:creationId xmlns:a16="http://schemas.microsoft.com/office/drawing/2014/main" id="{DEE4E73A-1D0B-412C-91BC-F75FC97426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268" y="336535"/>
            <a:ext cx="1350152" cy="472512"/>
          </a:xfrm>
          <a:prstGeom prst="rect">
            <a:avLst/>
          </a:prstGeom>
        </p:spPr>
      </p:pic>
      <p:pic>
        <p:nvPicPr>
          <p:cNvPr id="7" name="Bildobjekt 6">
            <a:extLst>
              <a:ext uri="{FF2B5EF4-FFF2-40B4-BE49-F238E27FC236}">
                <a16:creationId xmlns:a16="http://schemas.microsoft.com/office/drawing/2014/main" id="{EF857882-C18D-64FC-024A-B9C0E515A04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03647" y="2078327"/>
            <a:ext cx="5832649" cy="4374486"/>
          </a:xfrm>
          <a:prstGeom prst="rect">
            <a:avLst/>
          </a:prstGeom>
        </p:spPr>
      </p:pic>
      <p:pic>
        <p:nvPicPr>
          <p:cNvPr id="3" name="Bildobjekt 2">
            <a:extLst>
              <a:ext uri="{FF2B5EF4-FFF2-40B4-BE49-F238E27FC236}">
                <a16:creationId xmlns:a16="http://schemas.microsoft.com/office/drawing/2014/main" id="{476D3F24-DFFC-01A4-895F-3E6E4D0289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6216" y="251682"/>
            <a:ext cx="1946357" cy="386222"/>
          </a:xfrm>
          <a:prstGeom prst="rect">
            <a:avLst/>
          </a:prstGeom>
        </p:spPr>
      </p:pic>
    </p:spTree>
    <p:extLst>
      <p:ext uri="{BB962C8B-B14F-4D97-AF65-F5344CB8AC3E}">
        <p14:creationId xmlns:p14="http://schemas.microsoft.com/office/powerpoint/2010/main" val="306228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Grp="1" noChangeArrowheads="1"/>
          </p:cNvSpPr>
          <p:nvPr>
            <p:ph idx="1"/>
          </p:nvPr>
        </p:nvSpPr>
        <p:spPr bwMode="auto">
          <a:xfrm>
            <a:off x="353742" y="980728"/>
            <a:ext cx="8532439" cy="5921621"/>
          </a:xfrm>
          <a:prstGeom prst="rect">
            <a:avLst/>
          </a:prstGeom>
          <a:noFill/>
          <a:ln w="9525">
            <a:noFill/>
            <a:miter lim="800000"/>
            <a:headEnd/>
            <a:tailEnd/>
          </a:ln>
        </p:spPr>
        <p:txBody>
          <a:bodyPr wrap="square">
            <a:spAutoFit/>
          </a:bodyPr>
          <a:lstStyle/>
          <a:p>
            <a:pPr marL="0" indent="0">
              <a:buNone/>
            </a:pPr>
            <a:endParaRPr lang="sv-SE" b="1" dirty="0"/>
          </a:p>
          <a:p>
            <a:pPr marL="0" indent="0">
              <a:buNone/>
            </a:pPr>
            <a:r>
              <a:rPr lang="sv-SE" b="1" dirty="0"/>
              <a:t>4. GENOMFÖRANDET</a:t>
            </a:r>
            <a:endParaRPr lang="sv-SE" sz="1800" b="1" dirty="0"/>
          </a:p>
          <a:p>
            <a:pPr marL="457200" lvl="1" indent="0">
              <a:buNone/>
            </a:pPr>
            <a:r>
              <a:rPr lang="sv-SE" sz="2400" b="1" dirty="0"/>
              <a:t>Balkongrenovering</a:t>
            </a:r>
          </a:p>
          <a:p>
            <a:pPr lvl="1"/>
            <a:r>
              <a:rPr lang="sv-SE" sz="1800" dirty="0"/>
              <a:t>Vi kommer att låsa era balkongdörrar innan vi börjar att demontera era befintliga balkongräcken. </a:t>
            </a:r>
          </a:p>
          <a:p>
            <a:pPr lvl="1"/>
            <a:endParaRPr lang="sv-SE" sz="1800" dirty="0"/>
          </a:p>
          <a:p>
            <a:pPr lvl="1"/>
            <a:r>
              <a:rPr lang="sv-SE" sz="1800" dirty="0"/>
              <a:t>Därefter påbörjas nedbilningen av balkongerna vilket är ett moment som kommer att störa er ljudmässigt.</a:t>
            </a:r>
          </a:p>
          <a:p>
            <a:pPr marL="457200" lvl="1" indent="0">
              <a:buNone/>
            </a:pPr>
            <a:endParaRPr lang="sv-SE" sz="1800" dirty="0"/>
          </a:p>
          <a:p>
            <a:pPr lvl="1"/>
            <a:r>
              <a:rPr lang="sv-SE" sz="1800" dirty="0"/>
              <a:t>Vid bilning av balkonger bli tvungna att täcka in fönster och fönsterdörr med masonit för att ytterligare skydda dessa från skador, vilket medföra att det blir mörkt under en kortare tid när arbeten utförs.</a:t>
            </a:r>
          </a:p>
          <a:p>
            <a:pPr marL="457200" lvl="1" indent="0">
              <a:buNone/>
            </a:pPr>
            <a:endParaRPr lang="sv-SE" sz="1800" dirty="0"/>
          </a:p>
          <a:p>
            <a:pPr lvl="1"/>
            <a:r>
              <a:rPr lang="sv-SE" sz="1800" dirty="0"/>
              <a:t>Montering av räcken samt upplåsning av balkongdörrar kommer att ske i samband med att ställningen demonteras.  </a:t>
            </a:r>
          </a:p>
          <a:p>
            <a:pPr marL="800100" lvl="1" indent="-342900">
              <a:buAutoNum type="arabicPeriod" startAt="3"/>
            </a:pPr>
            <a:endParaRPr lang="sv-SE" sz="1400" dirty="0"/>
          </a:p>
          <a:p>
            <a:pPr marL="0" lvl="1" indent="0">
              <a:buNone/>
            </a:pPr>
            <a:endParaRPr lang="sv-SE" sz="1800" b="1" dirty="0"/>
          </a:p>
        </p:txBody>
      </p:sp>
      <p:pic>
        <p:nvPicPr>
          <p:cNvPr id="2" name="Bildobjekt 1" descr="En bild som visar ritning&#10;&#10;Automatiskt genererad beskrivning">
            <a:extLst>
              <a:ext uri="{FF2B5EF4-FFF2-40B4-BE49-F238E27FC236}">
                <a16:creationId xmlns:a16="http://schemas.microsoft.com/office/drawing/2014/main" id="{39705F2B-FC95-413C-BECA-7AAB773D2A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20177"/>
            <a:ext cx="1350152" cy="472512"/>
          </a:xfrm>
          <a:prstGeom prst="rect">
            <a:avLst/>
          </a:prstGeom>
        </p:spPr>
      </p:pic>
      <p:pic>
        <p:nvPicPr>
          <p:cNvPr id="6" name="Bildobjekt 5">
            <a:extLst>
              <a:ext uri="{FF2B5EF4-FFF2-40B4-BE49-F238E27FC236}">
                <a16:creationId xmlns:a16="http://schemas.microsoft.com/office/drawing/2014/main" id="{3C1F8FAC-B553-FDB8-D00A-7A7AA9504E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216" y="251682"/>
            <a:ext cx="1946357" cy="386222"/>
          </a:xfrm>
          <a:prstGeom prst="rect">
            <a:avLst/>
          </a:prstGeom>
        </p:spPr>
      </p:pic>
    </p:spTree>
    <p:extLst>
      <p:ext uri="{BB962C8B-B14F-4D97-AF65-F5344CB8AC3E}">
        <p14:creationId xmlns:p14="http://schemas.microsoft.com/office/powerpoint/2010/main" val="1802572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Grp="1" noChangeArrowheads="1"/>
          </p:cNvSpPr>
          <p:nvPr>
            <p:ph idx="1"/>
          </p:nvPr>
        </p:nvSpPr>
        <p:spPr bwMode="auto">
          <a:xfrm>
            <a:off x="107505" y="1124744"/>
            <a:ext cx="3888431" cy="8371523"/>
          </a:xfrm>
          <a:prstGeom prst="rect">
            <a:avLst/>
          </a:prstGeom>
          <a:noFill/>
          <a:ln w="9525">
            <a:noFill/>
            <a:miter lim="800000"/>
            <a:headEnd/>
            <a:tailEnd/>
          </a:ln>
        </p:spPr>
        <p:txBody>
          <a:bodyPr wrap="square">
            <a:spAutoFit/>
          </a:bodyPr>
          <a:lstStyle/>
          <a:p>
            <a:pPr marL="0" indent="0">
              <a:buNone/>
            </a:pPr>
            <a:r>
              <a:rPr lang="sv-SE" b="1" dirty="0"/>
              <a:t>4. Fönsterrenovering</a:t>
            </a:r>
          </a:p>
          <a:p>
            <a:pPr marL="457200" lvl="1" indent="0">
              <a:buNone/>
            </a:pPr>
            <a:endParaRPr lang="sv-SE" sz="1800" dirty="0"/>
          </a:p>
          <a:p>
            <a:r>
              <a:rPr lang="sv-SE" sz="1800" b="1" dirty="0"/>
              <a:t>Omfattning</a:t>
            </a:r>
          </a:p>
          <a:p>
            <a:pPr marL="457200" lvl="1" indent="0">
              <a:buNone/>
            </a:pPr>
            <a:r>
              <a:rPr lang="sv-SE" sz="1400" dirty="0"/>
              <a:t>Befintliga karminklädnader demonteras och återmonteras. </a:t>
            </a:r>
          </a:p>
          <a:p>
            <a:pPr marL="457200" lvl="1" indent="0">
              <a:buNone/>
            </a:pPr>
            <a:endParaRPr lang="sv-SE" sz="1400" dirty="0"/>
          </a:p>
          <a:p>
            <a:pPr marL="457200" lvl="1" indent="0">
              <a:buNone/>
            </a:pPr>
            <a:r>
              <a:rPr lang="sv-SE" sz="1400" dirty="0"/>
              <a:t>Fönster renoveras samt att nya tätningslister monteras.</a:t>
            </a:r>
          </a:p>
          <a:p>
            <a:pPr marL="457200" lvl="1" indent="0">
              <a:buNone/>
            </a:pPr>
            <a:endParaRPr lang="sv-SE" sz="1400" dirty="0"/>
          </a:p>
          <a:p>
            <a:pPr marL="457200" lvl="1" indent="0">
              <a:buNone/>
            </a:pPr>
            <a:r>
              <a:rPr lang="sv-SE" sz="1400" dirty="0"/>
              <a:t>Detta utförs i samband med fasadarbeten pågår.</a:t>
            </a:r>
          </a:p>
          <a:p>
            <a:pPr marL="457200" lvl="1" indent="0">
              <a:buNone/>
            </a:pPr>
            <a:endParaRPr lang="sv-SE" sz="1400" dirty="0"/>
          </a:p>
          <a:p>
            <a:pPr marL="457200" lvl="1" indent="0">
              <a:buNone/>
            </a:pPr>
            <a:r>
              <a:rPr lang="sv-SE" sz="1400" dirty="0"/>
              <a:t>Avisering för tillträde utförs av fönsterföretaget.</a:t>
            </a:r>
          </a:p>
          <a:p>
            <a:pPr marL="457200" lvl="1" indent="0">
              <a:buNone/>
            </a:pPr>
            <a:endParaRPr lang="sv-SE" sz="1400" dirty="0"/>
          </a:p>
          <a:p>
            <a:pPr marL="457200" lvl="1" indent="0">
              <a:buNone/>
            </a:pPr>
            <a:r>
              <a:rPr lang="sv-SE" sz="1400" dirty="0"/>
              <a:t>Nycklar till respektive lägenhet kommer att samlas in, det är av största vikt att samtliga nycklar är </a:t>
            </a:r>
            <a:r>
              <a:rPr lang="sv-SE" sz="1400" b="1" dirty="0"/>
              <a:t>väl märkta och kommer behållas till arbetet är färdigställt.</a:t>
            </a:r>
          </a:p>
          <a:p>
            <a:pPr marL="457200" lvl="1" indent="0">
              <a:buNone/>
            </a:pPr>
            <a:endParaRPr lang="sv-SE" sz="1400" dirty="0"/>
          </a:p>
          <a:p>
            <a:pPr marL="457200" lvl="1" indent="0">
              <a:buNone/>
            </a:pPr>
            <a:endParaRPr lang="sv-SE" sz="1400" dirty="0"/>
          </a:p>
          <a:p>
            <a:pPr marL="457200" lvl="1" indent="0">
              <a:buNone/>
            </a:pPr>
            <a:r>
              <a:rPr lang="sv-SE" sz="1400" dirty="0"/>
              <a:t> </a:t>
            </a:r>
          </a:p>
          <a:p>
            <a:pPr marL="457200" lvl="1" indent="0">
              <a:buNone/>
            </a:pPr>
            <a:endParaRPr lang="sv-SE" sz="1400" dirty="0"/>
          </a:p>
          <a:p>
            <a:pPr marL="457200" lvl="1" indent="0">
              <a:buNone/>
            </a:pPr>
            <a:endParaRPr lang="sv-SE" sz="1400" dirty="0"/>
          </a:p>
          <a:p>
            <a:pPr marL="457200" lvl="1" indent="0">
              <a:buNone/>
            </a:pPr>
            <a:endParaRPr lang="sv-SE" sz="1400" dirty="0"/>
          </a:p>
          <a:p>
            <a:pPr marL="457200" lvl="1" indent="0">
              <a:buNone/>
            </a:pPr>
            <a:endParaRPr lang="sv-SE" sz="1400" b="1" dirty="0"/>
          </a:p>
          <a:p>
            <a:pPr marL="457200" lvl="1" indent="0">
              <a:buNone/>
            </a:pPr>
            <a:endParaRPr lang="sv-SE" sz="1400" dirty="0"/>
          </a:p>
          <a:p>
            <a:pPr marL="457200" lvl="1" indent="0">
              <a:buNone/>
            </a:pPr>
            <a:endParaRPr lang="sv-SE" sz="1400" dirty="0"/>
          </a:p>
          <a:p>
            <a:pPr marL="0" indent="0">
              <a:buNone/>
            </a:pPr>
            <a:endParaRPr lang="sv-SE" sz="2000" b="1" dirty="0"/>
          </a:p>
          <a:p>
            <a:endParaRPr lang="en-US" b="1" dirty="0"/>
          </a:p>
        </p:txBody>
      </p:sp>
      <p:pic>
        <p:nvPicPr>
          <p:cNvPr id="2" name="Bildobjekt 1" descr="En bild som visar ritning&#10;&#10;Automatiskt genererad beskrivning">
            <a:extLst>
              <a:ext uri="{FF2B5EF4-FFF2-40B4-BE49-F238E27FC236}">
                <a16:creationId xmlns:a16="http://schemas.microsoft.com/office/drawing/2014/main" id="{450D786A-54AC-4F44-AD8C-FE45C6415A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20177"/>
            <a:ext cx="1350152" cy="472512"/>
          </a:xfrm>
          <a:prstGeom prst="rect">
            <a:avLst/>
          </a:prstGeom>
        </p:spPr>
      </p:pic>
      <p:pic>
        <p:nvPicPr>
          <p:cNvPr id="7" name="Bildobjekt 6">
            <a:extLst>
              <a:ext uri="{FF2B5EF4-FFF2-40B4-BE49-F238E27FC236}">
                <a16:creationId xmlns:a16="http://schemas.microsoft.com/office/drawing/2014/main" id="{E9E855A9-F913-F6E0-73BA-BBF0E939625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076056" y="1340768"/>
            <a:ext cx="3672408" cy="4896544"/>
          </a:xfrm>
          <a:prstGeom prst="rect">
            <a:avLst/>
          </a:prstGeom>
        </p:spPr>
      </p:pic>
      <p:pic>
        <p:nvPicPr>
          <p:cNvPr id="6" name="Bildobjekt 5">
            <a:extLst>
              <a:ext uri="{FF2B5EF4-FFF2-40B4-BE49-F238E27FC236}">
                <a16:creationId xmlns:a16="http://schemas.microsoft.com/office/drawing/2014/main" id="{1F6EEA2E-DBC4-7118-9AE4-529FBBD41A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6216" y="251682"/>
            <a:ext cx="1946357" cy="386222"/>
          </a:xfrm>
          <a:prstGeom prst="rect">
            <a:avLst/>
          </a:prstGeom>
        </p:spPr>
      </p:pic>
    </p:spTree>
    <p:extLst>
      <p:ext uri="{BB962C8B-B14F-4D97-AF65-F5344CB8AC3E}">
        <p14:creationId xmlns:p14="http://schemas.microsoft.com/office/powerpoint/2010/main" val="2960087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41B0C35-FCAB-8440-83DF-4DFC61C75AFD}"/>
              </a:ext>
            </a:extLst>
          </p:cNvPr>
          <p:cNvSpPr>
            <a:spLocks noGrp="1"/>
          </p:cNvSpPr>
          <p:nvPr>
            <p:ph type="title"/>
          </p:nvPr>
        </p:nvSpPr>
        <p:spPr>
          <a:xfrm>
            <a:off x="453759" y="939641"/>
            <a:ext cx="7886700" cy="470980"/>
          </a:xfrm>
        </p:spPr>
        <p:txBody>
          <a:bodyPr>
            <a:normAutofit fontScale="90000"/>
          </a:bodyPr>
          <a:lstStyle/>
          <a:p>
            <a:r>
              <a:rPr lang="sv-SE"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t>Så här förbereder du inför fönsterbytet</a:t>
            </a:r>
            <a:endParaRPr lang="sv-SE" b="1" dirty="0">
              <a:solidFill>
                <a:schemeClr val="bg1"/>
              </a:solidFill>
              <a:latin typeface="Calibri" panose="020F0502020204030204" pitchFamily="34" charset="0"/>
              <a:cs typeface="Calibri" panose="020F0502020204030204" pitchFamily="34" charset="0"/>
            </a:endParaRPr>
          </a:p>
        </p:txBody>
      </p:sp>
      <p:sp>
        <p:nvSpPr>
          <p:cNvPr id="2" name="Rektangel 1">
            <a:extLst>
              <a:ext uri="{FF2B5EF4-FFF2-40B4-BE49-F238E27FC236}">
                <a16:creationId xmlns:a16="http://schemas.microsoft.com/office/drawing/2014/main" id="{B1E89366-B672-634A-9F04-2836A01F20EE}"/>
              </a:ext>
            </a:extLst>
          </p:cNvPr>
          <p:cNvSpPr/>
          <p:nvPr/>
        </p:nvSpPr>
        <p:spPr>
          <a:xfrm>
            <a:off x="4481110" y="3290500"/>
            <a:ext cx="227948" cy="300082"/>
          </a:xfrm>
          <a:prstGeom prst="rect">
            <a:avLst/>
          </a:prstGeom>
        </p:spPr>
        <p:txBody>
          <a:bodyPr wrap="none">
            <a:spAutoFit/>
          </a:bodyPr>
          <a:lstStyle/>
          <a:p>
            <a:r>
              <a:rPr lang="sv-SE" sz="1350" dirty="0">
                <a:solidFill>
                  <a:srgbClr val="000000"/>
                </a:solidFill>
                <a:latin typeface="Times" pitchFamily="2" charset="0"/>
              </a:rPr>
              <a:t> </a:t>
            </a:r>
            <a:endParaRPr lang="sv-SE" sz="1350" dirty="0"/>
          </a:p>
        </p:txBody>
      </p:sp>
      <p:sp>
        <p:nvSpPr>
          <p:cNvPr id="3" name="Rektangel 2">
            <a:extLst>
              <a:ext uri="{FF2B5EF4-FFF2-40B4-BE49-F238E27FC236}">
                <a16:creationId xmlns:a16="http://schemas.microsoft.com/office/drawing/2014/main" id="{7B18AF1E-C22C-1D43-9C5C-7EDA1D609C25}"/>
              </a:ext>
            </a:extLst>
          </p:cNvPr>
          <p:cNvSpPr/>
          <p:nvPr/>
        </p:nvSpPr>
        <p:spPr>
          <a:xfrm>
            <a:off x="4481110" y="3290500"/>
            <a:ext cx="227948" cy="300082"/>
          </a:xfrm>
          <a:prstGeom prst="rect">
            <a:avLst/>
          </a:prstGeom>
        </p:spPr>
        <p:txBody>
          <a:bodyPr wrap="none">
            <a:spAutoFit/>
          </a:bodyPr>
          <a:lstStyle/>
          <a:p>
            <a:r>
              <a:rPr lang="sv-SE" sz="1350" dirty="0">
                <a:solidFill>
                  <a:srgbClr val="000000"/>
                </a:solidFill>
                <a:latin typeface="Times" pitchFamily="2" charset="0"/>
              </a:rPr>
              <a:t> </a:t>
            </a:r>
            <a:endParaRPr lang="sv-SE" sz="1350" dirty="0"/>
          </a:p>
        </p:txBody>
      </p:sp>
      <p:pic>
        <p:nvPicPr>
          <p:cNvPr id="6" name="Bildobjekt 5">
            <a:extLst>
              <a:ext uri="{FF2B5EF4-FFF2-40B4-BE49-F238E27FC236}">
                <a16:creationId xmlns:a16="http://schemas.microsoft.com/office/drawing/2014/main" id="{201C47E5-EEFD-DD4D-BCD5-14F7525B78A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22903" y="1784930"/>
            <a:ext cx="8569578" cy="4216259"/>
          </a:xfrm>
          <a:prstGeom prst="rect">
            <a:avLst/>
          </a:prstGeom>
        </p:spPr>
      </p:pic>
      <p:sp>
        <p:nvSpPr>
          <p:cNvPr id="4" name="textruta 3">
            <a:extLst>
              <a:ext uri="{FF2B5EF4-FFF2-40B4-BE49-F238E27FC236}">
                <a16:creationId xmlns:a16="http://schemas.microsoft.com/office/drawing/2014/main" id="{1FEE97B2-DAEF-F24A-897F-52F90FE0FA8E}"/>
              </a:ext>
            </a:extLst>
          </p:cNvPr>
          <p:cNvSpPr txBox="1"/>
          <p:nvPr/>
        </p:nvSpPr>
        <p:spPr>
          <a:xfrm>
            <a:off x="724129" y="3715594"/>
            <a:ext cx="1054301" cy="957955"/>
          </a:xfrm>
          <a:prstGeom prst="rect">
            <a:avLst/>
          </a:prstGeom>
          <a:noFill/>
        </p:spPr>
        <p:txBody>
          <a:bodyPr wrap="square" rtlCol="0">
            <a:spAutoFit/>
          </a:bodyPr>
          <a:lstStyle/>
          <a:p>
            <a:r>
              <a:rPr lang="sv-SE" sz="1875" b="1" dirty="0">
                <a:solidFill>
                  <a:srgbClr val="FF0000"/>
                </a:solidFill>
              </a:rPr>
              <a:t>Ansvara för dina husdjur</a:t>
            </a:r>
          </a:p>
        </p:txBody>
      </p:sp>
      <p:sp>
        <p:nvSpPr>
          <p:cNvPr id="9" name="textruta 8">
            <a:extLst>
              <a:ext uri="{FF2B5EF4-FFF2-40B4-BE49-F238E27FC236}">
                <a16:creationId xmlns:a16="http://schemas.microsoft.com/office/drawing/2014/main" id="{37C211F4-BD1C-9243-847F-78BE228C8646}"/>
              </a:ext>
            </a:extLst>
          </p:cNvPr>
          <p:cNvSpPr txBox="1"/>
          <p:nvPr/>
        </p:nvSpPr>
        <p:spPr>
          <a:xfrm>
            <a:off x="610995" y="2225019"/>
            <a:ext cx="1986908" cy="380873"/>
          </a:xfrm>
          <a:prstGeom prst="rect">
            <a:avLst/>
          </a:prstGeom>
          <a:noFill/>
        </p:spPr>
        <p:txBody>
          <a:bodyPr wrap="square" rtlCol="0">
            <a:spAutoFit/>
          </a:bodyPr>
          <a:lstStyle/>
          <a:p>
            <a:r>
              <a:rPr lang="sv-SE" sz="1875" b="1" dirty="0">
                <a:solidFill>
                  <a:srgbClr val="FF0000"/>
                </a:solidFill>
              </a:rPr>
              <a:t>Ge tillträde till </a:t>
            </a:r>
            <a:r>
              <a:rPr lang="sv-SE" sz="1875" b="1" dirty="0" err="1">
                <a:solidFill>
                  <a:srgbClr val="FF0000"/>
                </a:solidFill>
              </a:rPr>
              <a:t>lgh</a:t>
            </a:r>
            <a:endParaRPr lang="sv-SE" sz="1875" b="1" dirty="0">
              <a:solidFill>
                <a:srgbClr val="FF0000"/>
              </a:solidFill>
            </a:endParaRPr>
          </a:p>
        </p:txBody>
      </p:sp>
      <p:sp>
        <p:nvSpPr>
          <p:cNvPr id="10" name="textruta 9">
            <a:extLst>
              <a:ext uri="{FF2B5EF4-FFF2-40B4-BE49-F238E27FC236}">
                <a16:creationId xmlns:a16="http://schemas.microsoft.com/office/drawing/2014/main" id="{628B212E-8D89-E745-BB68-5B2274C3C782}"/>
              </a:ext>
            </a:extLst>
          </p:cNvPr>
          <p:cNvSpPr txBox="1"/>
          <p:nvPr/>
        </p:nvSpPr>
        <p:spPr>
          <a:xfrm>
            <a:off x="3033538" y="3248158"/>
            <a:ext cx="1629353" cy="957955"/>
          </a:xfrm>
          <a:prstGeom prst="rect">
            <a:avLst/>
          </a:prstGeom>
          <a:noFill/>
        </p:spPr>
        <p:txBody>
          <a:bodyPr wrap="square" rtlCol="0">
            <a:spAutoFit/>
          </a:bodyPr>
          <a:lstStyle/>
          <a:p>
            <a:r>
              <a:rPr lang="sv-SE" sz="1875" b="1" dirty="0">
                <a:solidFill>
                  <a:srgbClr val="FF0000"/>
                </a:solidFill>
              </a:rPr>
              <a:t>Skydda dina möbler från damm</a:t>
            </a:r>
          </a:p>
        </p:txBody>
      </p:sp>
      <p:sp>
        <p:nvSpPr>
          <p:cNvPr id="11" name="textruta 10">
            <a:extLst>
              <a:ext uri="{FF2B5EF4-FFF2-40B4-BE49-F238E27FC236}">
                <a16:creationId xmlns:a16="http://schemas.microsoft.com/office/drawing/2014/main" id="{1C24FE91-C0E3-DA40-B541-B6ADFECFC7E1}"/>
              </a:ext>
            </a:extLst>
          </p:cNvPr>
          <p:cNvSpPr txBox="1"/>
          <p:nvPr/>
        </p:nvSpPr>
        <p:spPr>
          <a:xfrm>
            <a:off x="4955038" y="2582809"/>
            <a:ext cx="1244828" cy="669414"/>
          </a:xfrm>
          <a:prstGeom prst="rect">
            <a:avLst/>
          </a:prstGeom>
          <a:noFill/>
        </p:spPr>
        <p:txBody>
          <a:bodyPr wrap="square" rtlCol="0">
            <a:spAutoFit/>
          </a:bodyPr>
          <a:lstStyle/>
          <a:p>
            <a:r>
              <a:rPr lang="sv-SE" sz="1875" b="1" dirty="0">
                <a:solidFill>
                  <a:srgbClr val="FF0000"/>
                </a:solidFill>
              </a:rPr>
              <a:t>Tänk på </a:t>
            </a:r>
          </a:p>
          <a:p>
            <a:r>
              <a:rPr lang="sv-SE" sz="1875" b="1" dirty="0">
                <a:solidFill>
                  <a:srgbClr val="FF0000"/>
                </a:solidFill>
              </a:rPr>
              <a:t>korsdraget</a:t>
            </a:r>
          </a:p>
        </p:txBody>
      </p:sp>
      <p:sp>
        <p:nvSpPr>
          <p:cNvPr id="12" name="textruta 11">
            <a:extLst>
              <a:ext uri="{FF2B5EF4-FFF2-40B4-BE49-F238E27FC236}">
                <a16:creationId xmlns:a16="http://schemas.microsoft.com/office/drawing/2014/main" id="{C3B00B03-F2E1-CD43-91DC-E0EBE48CB0C2}"/>
              </a:ext>
            </a:extLst>
          </p:cNvPr>
          <p:cNvSpPr txBox="1"/>
          <p:nvPr/>
        </p:nvSpPr>
        <p:spPr>
          <a:xfrm>
            <a:off x="6642961" y="2763991"/>
            <a:ext cx="2094512" cy="669414"/>
          </a:xfrm>
          <a:prstGeom prst="rect">
            <a:avLst/>
          </a:prstGeom>
          <a:noFill/>
        </p:spPr>
        <p:txBody>
          <a:bodyPr wrap="square" rtlCol="0">
            <a:spAutoFit/>
          </a:bodyPr>
          <a:lstStyle/>
          <a:p>
            <a:r>
              <a:rPr lang="sv-SE" sz="1875" b="1" dirty="0">
                <a:solidFill>
                  <a:srgbClr val="FF0000"/>
                </a:solidFill>
              </a:rPr>
              <a:t>Plocka bort och ner</a:t>
            </a:r>
          </a:p>
        </p:txBody>
      </p:sp>
      <p:sp>
        <p:nvSpPr>
          <p:cNvPr id="13" name="textruta 12">
            <a:extLst>
              <a:ext uri="{FF2B5EF4-FFF2-40B4-BE49-F238E27FC236}">
                <a16:creationId xmlns:a16="http://schemas.microsoft.com/office/drawing/2014/main" id="{002BDD09-F116-CE49-BC1C-3244DFA7701D}"/>
              </a:ext>
            </a:extLst>
          </p:cNvPr>
          <p:cNvSpPr txBox="1"/>
          <p:nvPr/>
        </p:nvSpPr>
        <p:spPr>
          <a:xfrm>
            <a:off x="3864888" y="5041956"/>
            <a:ext cx="2818657" cy="380873"/>
          </a:xfrm>
          <a:prstGeom prst="rect">
            <a:avLst/>
          </a:prstGeom>
          <a:noFill/>
        </p:spPr>
        <p:txBody>
          <a:bodyPr wrap="square" rtlCol="0">
            <a:spAutoFit/>
          </a:bodyPr>
          <a:lstStyle/>
          <a:p>
            <a:pPr algn="r"/>
            <a:r>
              <a:rPr lang="sv-SE" sz="1875" b="1" dirty="0">
                <a:solidFill>
                  <a:srgbClr val="FF0000"/>
                </a:solidFill>
              </a:rPr>
              <a:t>Tänk på arbetsutrymmet</a:t>
            </a:r>
          </a:p>
        </p:txBody>
      </p:sp>
      <p:pic>
        <p:nvPicPr>
          <p:cNvPr id="7" name="Bildobjekt 6" descr="En bild som visar ritning&#10;&#10;Automatiskt genererad beskrivning">
            <a:extLst>
              <a:ext uri="{FF2B5EF4-FFF2-40B4-BE49-F238E27FC236}">
                <a16:creationId xmlns:a16="http://schemas.microsoft.com/office/drawing/2014/main" id="{8980EE49-7551-8CF0-B047-E55BBBA3F2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220177"/>
            <a:ext cx="1350152" cy="472512"/>
          </a:xfrm>
          <a:prstGeom prst="rect">
            <a:avLst/>
          </a:prstGeom>
        </p:spPr>
      </p:pic>
      <p:pic>
        <p:nvPicPr>
          <p:cNvPr id="14" name="Bildobjekt 13">
            <a:extLst>
              <a:ext uri="{FF2B5EF4-FFF2-40B4-BE49-F238E27FC236}">
                <a16:creationId xmlns:a16="http://schemas.microsoft.com/office/drawing/2014/main" id="{42C97385-9A2D-5C30-38D8-A4F57701B3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6216" y="251682"/>
            <a:ext cx="1946357" cy="386222"/>
          </a:xfrm>
          <a:prstGeom prst="rect">
            <a:avLst/>
          </a:prstGeom>
        </p:spPr>
      </p:pic>
      <p:sp>
        <p:nvSpPr>
          <p:cNvPr id="15" name="Rubrik 4">
            <a:extLst>
              <a:ext uri="{FF2B5EF4-FFF2-40B4-BE49-F238E27FC236}">
                <a16:creationId xmlns:a16="http://schemas.microsoft.com/office/drawing/2014/main" id="{0005AA5E-D6BE-36D3-2FCF-D5502B163334}"/>
              </a:ext>
            </a:extLst>
          </p:cNvPr>
          <p:cNvSpPr txBox="1">
            <a:spLocks/>
          </p:cNvSpPr>
          <p:nvPr/>
        </p:nvSpPr>
        <p:spPr>
          <a:xfrm>
            <a:off x="453759" y="856811"/>
            <a:ext cx="8438722" cy="627973"/>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b="1" dirty="0">
                <a:latin typeface="Calibri" panose="020F0502020204030204" pitchFamily="34" charset="0"/>
                <a:ea typeface="Helvetica Neue Medium" panose="02000503000000020004" pitchFamily="2" charset="0"/>
                <a:cs typeface="Calibri" panose="020F0502020204030204" pitchFamily="34" charset="0"/>
              </a:rPr>
              <a:t>Så här förbereder du inför fönsterrenovering</a:t>
            </a:r>
            <a:endParaRPr lang="sv-SE"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59663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Grp="1" noChangeArrowheads="1"/>
          </p:cNvSpPr>
          <p:nvPr>
            <p:ph idx="1"/>
          </p:nvPr>
        </p:nvSpPr>
        <p:spPr bwMode="auto">
          <a:xfrm>
            <a:off x="279249" y="251682"/>
            <a:ext cx="8712967" cy="7171194"/>
          </a:xfrm>
          <a:prstGeom prst="rect">
            <a:avLst/>
          </a:prstGeom>
          <a:noFill/>
          <a:ln w="9525">
            <a:noFill/>
            <a:miter lim="800000"/>
            <a:headEnd/>
            <a:tailEnd/>
          </a:ln>
        </p:spPr>
        <p:txBody>
          <a:bodyPr vert="horz" wrap="square" lIns="91440" tIns="45720" rIns="91440" bIns="45720" rtlCol="0" anchor="t">
            <a:spAutoFit/>
          </a:bodyPr>
          <a:lstStyle/>
          <a:p>
            <a:pPr marL="0" indent="0">
              <a:buNone/>
            </a:pPr>
            <a:r>
              <a:rPr lang="sv-SE" b="1" dirty="0"/>
              <a:t>		5. TIDPLAN</a:t>
            </a:r>
          </a:p>
          <a:p>
            <a:endParaRPr lang="sv-SE" sz="1600" b="1" dirty="0"/>
          </a:p>
          <a:p>
            <a:r>
              <a:rPr lang="sv-SE" sz="2000" b="1" dirty="0"/>
              <a:t>Planerad start för entreprenaden vecka 2 och klart vecka 48		Tidsplan kommer att finnas i trapphus. </a:t>
            </a:r>
          </a:p>
          <a:p>
            <a:pPr marL="0" indent="0">
              <a:buNone/>
            </a:pPr>
            <a:r>
              <a:rPr lang="sv-SE" sz="2000" b="1" dirty="0"/>
              <a:t>     </a:t>
            </a:r>
            <a:endParaRPr lang="sv-SE" sz="1500" dirty="0"/>
          </a:p>
          <a:p>
            <a:pPr>
              <a:buFont typeface="+mj-lt"/>
              <a:buAutoNum type="arabicPeriod"/>
            </a:pPr>
            <a:r>
              <a:rPr lang="sv-SE" sz="1800" dirty="0"/>
              <a:t>Etablering kommer att ske runt fastigheterna. 	                 </a:t>
            </a:r>
          </a:p>
          <a:p>
            <a:pPr>
              <a:buFont typeface="+mj-lt"/>
              <a:buAutoNum type="arabicPeriod"/>
            </a:pPr>
            <a:r>
              <a:rPr lang="sv-SE" sz="1800" dirty="0"/>
              <a:t>Ställning upp.</a:t>
            </a:r>
          </a:p>
          <a:p>
            <a:pPr>
              <a:buFont typeface="+mj-lt"/>
              <a:buAutoNum type="arabicPeriod"/>
            </a:pPr>
            <a:r>
              <a:rPr lang="sv-SE" sz="1800" dirty="0"/>
              <a:t>Invändig försyn (aviseras i brevlåda ca 1 vecka innan).</a:t>
            </a:r>
          </a:p>
          <a:p>
            <a:pPr>
              <a:buFont typeface="+mj-lt"/>
              <a:buAutoNum type="arabicPeriod"/>
            </a:pPr>
            <a:r>
              <a:rPr lang="sv-SE" sz="1800" dirty="0"/>
              <a:t>Balkongarbeten.</a:t>
            </a:r>
          </a:p>
          <a:p>
            <a:pPr>
              <a:buFont typeface="+mj-lt"/>
              <a:buAutoNum type="arabicPeriod"/>
            </a:pPr>
            <a:r>
              <a:rPr lang="sv-SE" sz="1800" dirty="0" err="1"/>
              <a:t>Intäckning</a:t>
            </a:r>
            <a:r>
              <a:rPr lang="sv-SE" sz="1800" dirty="0"/>
              <a:t> fönster.</a:t>
            </a:r>
          </a:p>
          <a:p>
            <a:pPr>
              <a:buFont typeface="+mj-lt"/>
              <a:buAutoNum type="arabicPeriod"/>
            </a:pPr>
            <a:r>
              <a:rPr lang="sv-SE" sz="1800" dirty="0"/>
              <a:t>Nedknackning puts.	</a:t>
            </a:r>
          </a:p>
          <a:p>
            <a:pPr>
              <a:buFont typeface="+mj-lt"/>
              <a:buAutoNum type="arabicPeriod"/>
            </a:pPr>
            <a:r>
              <a:rPr lang="sv-SE" sz="1800" dirty="0"/>
              <a:t>Putsarbeten.</a:t>
            </a:r>
          </a:p>
          <a:p>
            <a:pPr>
              <a:buFont typeface="+mj-lt"/>
              <a:buAutoNum type="arabicPeriod"/>
            </a:pPr>
            <a:r>
              <a:rPr lang="sv-SE" sz="1800" dirty="0"/>
              <a:t>Avtäckning, rengöring fönster utvändigt.</a:t>
            </a:r>
          </a:p>
          <a:p>
            <a:pPr>
              <a:buFont typeface="+mj-lt"/>
              <a:buAutoNum type="arabicPeriod"/>
            </a:pPr>
            <a:r>
              <a:rPr lang="sv-SE" sz="1800" dirty="0"/>
              <a:t>Montering balkongräcken.</a:t>
            </a:r>
          </a:p>
          <a:p>
            <a:pPr>
              <a:buFont typeface="+mj-lt"/>
              <a:buAutoNum type="arabicPeriod"/>
            </a:pPr>
            <a:r>
              <a:rPr lang="sv-SE" sz="1800" dirty="0"/>
              <a:t>Ställning ned.</a:t>
            </a:r>
          </a:p>
          <a:p>
            <a:pPr>
              <a:buFont typeface="+mj-lt"/>
              <a:buAutoNum type="arabicPeriod"/>
            </a:pPr>
            <a:r>
              <a:rPr lang="sv-SE" sz="1800" dirty="0"/>
              <a:t>Markstäd och av etablering.</a:t>
            </a:r>
          </a:p>
          <a:p>
            <a:pPr marL="0" indent="0">
              <a:buNone/>
            </a:pPr>
            <a:r>
              <a:rPr lang="sv-SE" sz="1800" dirty="0"/>
              <a:t> </a:t>
            </a:r>
          </a:p>
          <a:p>
            <a:pPr marL="0" indent="0">
              <a:buNone/>
            </a:pPr>
            <a:r>
              <a:rPr lang="sv-SE" sz="1800" dirty="0"/>
              <a:t>Arbete utförs vardagar Kl. 07.00-16.00 (bullrande arbeten utförs inte innan Kl.08.00). </a:t>
            </a:r>
          </a:p>
          <a:p>
            <a:pPr marL="0" indent="0">
              <a:buNone/>
            </a:pPr>
            <a:r>
              <a:rPr lang="sv-SE" sz="1800" dirty="0"/>
              <a:t>Helg och kvällsarbete kan godkännas av styrelsen och kommer i så fall att aviseras av oss. </a:t>
            </a:r>
            <a:endParaRPr lang="sv-SE" sz="1800" b="1" dirty="0"/>
          </a:p>
          <a:p>
            <a:pPr marL="0" indent="0">
              <a:buNone/>
            </a:pPr>
            <a:r>
              <a:rPr lang="sv-SE" b="1" dirty="0"/>
              <a:t>	</a:t>
            </a:r>
          </a:p>
        </p:txBody>
      </p:sp>
      <p:pic>
        <p:nvPicPr>
          <p:cNvPr id="2" name="Bildobjekt 1" descr="En bild som visar ritning&#10;&#10;Automatiskt genererad beskrivning">
            <a:extLst>
              <a:ext uri="{FF2B5EF4-FFF2-40B4-BE49-F238E27FC236}">
                <a16:creationId xmlns:a16="http://schemas.microsoft.com/office/drawing/2014/main" id="{CDB17F6E-8DCE-4762-8342-CCE16561F1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20177"/>
            <a:ext cx="1350152" cy="472512"/>
          </a:xfrm>
          <a:prstGeom prst="rect">
            <a:avLst/>
          </a:prstGeom>
        </p:spPr>
      </p:pic>
      <p:pic>
        <p:nvPicPr>
          <p:cNvPr id="6" name="Bildobjekt 5">
            <a:extLst>
              <a:ext uri="{FF2B5EF4-FFF2-40B4-BE49-F238E27FC236}">
                <a16:creationId xmlns:a16="http://schemas.microsoft.com/office/drawing/2014/main" id="{F5CD3F6F-EA61-CD29-DE1D-9A0C3F8A8F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216" y="251682"/>
            <a:ext cx="1946357" cy="386222"/>
          </a:xfrm>
          <a:prstGeom prst="rect">
            <a:avLst/>
          </a:prstGeom>
        </p:spPr>
      </p:pic>
    </p:spTree>
    <p:extLst>
      <p:ext uri="{BB962C8B-B14F-4D97-AF65-F5344CB8AC3E}">
        <p14:creationId xmlns:p14="http://schemas.microsoft.com/office/powerpoint/2010/main" val="2044432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Grp="1" noChangeArrowheads="1"/>
          </p:cNvSpPr>
          <p:nvPr>
            <p:ph idx="1"/>
          </p:nvPr>
        </p:nvSpPr>
        <p:spPr bwMode="auto">
          <a:xfrm>
            <a:off x="457200" y="1268760"/>
            <a:ext cx="8390970" cy="4610493"/>
          </a:xfrm>
          <a:prstGeom prst="rect">
            <a:avLst/>
          </a:prstGeom>
          <a:noFill/>
          <a:ln w="9525">
            <a:noFill/>
            <a:miter lim="800000"/>
            <a:headEnd/>
            <a:tailEnd/>
          </a:ln>
        </p:spPr>
        <p:txBody>
          <a:bodyPr wrap="square">
            <a:spAutoFit/>
          </a:bodyPr>
          <a:lstStyle/>
          <a:p>
            <a:pPr marL="0" indent="0">
              <a:buNone/>
            </a:pPr>
            <a:r>
              <a:rPr lang="sv-SE" b="1" dirty="0"/>
              <a:t>6. Arbetsplats organisation</a:t>
            </a:r>
          </a:p>
          <a:p>
            <a:pPr marL="0" lvl="1" indent="0">
              <a:buNone/>
            </a:pPr>
            <a:r>
              <a:rPr lang="sv-SE" sz="2000" dirty="0"/>
              <a:t>Kontaktpersoner:</a:t>
            </a:r>
          </a:p>
          <a:p>
            <a:pPr marL="0" lvl="1" indent="0">
              <a:buNone/>
            </a:pPr>
            <a:r>
              <a:rPr lang="sv-SE" sz="2000" dirty="0"/>
              <a:t>Byggherre Ombud:  Brf. Sickla Hus, Erik Rådström</a:t>
            </a:r>
          </a:p>
          <a:p>
            <a:pPr marL="0" lvl="1" indent="0">
              <a:buNone/>
            </a:pPr>
            <a:endParaRPr lang="sv-SE" sz="2000" dirty="0"/>
          </a:p>
          <a:p>
            <a:pPr marL="0" lvl="1" indent="0">
              <a:buNone/>
            </a:pPr>
            <a:r>
              <a:rPr lang="sv-SE" sz="2000" dirty="0"/>
              <a:t>Byggprojektledning, </a:t>
            </a:r>
            <a:r>
              <a:rPr lang="sv-SE" sz="2000" dirty="0" err="1"/>
              <a:t>Byggfab</a:t>
            </a:r>
            <a:r>
              <a:rPr lang="sv-SE" sz="2000" dirty="0"/>
              <a:t> AB: Mats Tibblin</a:t>
            </a:r>
          </a:p>
          <a:p>
            <a:pPr marL="0" lvl="1" indent="0">
              <a:buNone/>
            </a:pPr>
            <a:r>
              <a:rPr lang="sv-SE" sz="2000" dirty="0">
                <a:hlinkClick r:id="rId3"/>
              </a:rPr>
              <a:t>mats.tibblin@byggfab.se</a:t>
            </a:r>
            <a:r>
              <a:rPr lang="sv-SE" sz="2000" dirty="0"/>
              <a:t>                                      </a:t>
            </a:r>
          </a:p>
          <a:p>
            <a:pPr marL="0" lvl="1" indent="0">
              <a:buNone/>
            </a:pPr>
            <a:endParaRPr lang="sv-SE" sz="2000" dirty="0"/>
          </a:p>
          <a:p>
            <a:pPr marL="0" lvl="1" indent="0">
              <a:buNone/>
            </a:pPr>
            <a:r>
              <a:rPr lang="sv-SE" sz="2000" dirty="0"/>
              <a:t>Ombud : Magnus Zetterlund (SEHEDTresson) </a:t>
            </a:r>
          </a:p>
          <a:p>
            <a:pPr marL="0" lvl="1" indent="0">
              <a:buNone/>
            </a:pPr>
            <a:r>
              <a:rPr lang="sv-SE" sz="2000" dirty="0">
                <a:hlinkClick r:id="rId4"/>
              </a:rPr>
              <a:t>magnus.zetterlund@sehedtresson.se</a:t>
            </a:r>
            <a:endParaRPr lang="sv-SE" sz="2000" dirty="0"/>
          </a:p>
          <a:p>
            <a:pPr marL="0" lvl="1" indent="0">
              <a:buNone/>
            </a:pPr>
            <a:r>
              <a:rPr lang="sv-SE" sz="2000" dirty="0"/>
              <a:t>Projektledare, fasadarbeten, SEHEDTresson: Thomas Nilsson </a:t>
            </a:r>
          </a:p>
          <a:p>
            <a:pPr marL="0" lvl="1" indent="0">
              <a:buNone/>
            </a:pPr>
            <a:r>
              <a:rPr lang="sv-SE" sz="2000" dirty="0">
                <a:hlinkClick r:id="rId5"/>
              </a:rPr>
              <a:t>thomas.nilsson@sehedtresson.se</a:t>
            </a:r>
            <a:r>
              <a:rPr lang="sv-SE" sz="2000" dirty="0"/>
              <a:t> </a:t>
            </a:r>
          </a:p>
          <a:p>
            <a:pPr marL="0" indent="0">
              <a:buNone/>
            </a:pPr>
            <a:endParaRPr lang="sv-SE" sz="1800" b="1" dirty="0"/>
          </a:p>
        </p:txBody>
      </p:sp>
      <p:pic>
        <p:nvPicPr>
          <p:cNvPr id="2" name="Bildobjekt 1" descr="En bild som visar ritning&#10;&#10;Automatiskt genererad beskrivning">
            <a:extLst>
              <a:ext uri="{FF2B5EF4-FFF2-40B4-BE49-F238E27FC236}">
                <a16:creationId xmlns:a16="http://schemas.microsoft.com/office/drawing/2014/main" id="{DFA535B2-F32E-4B51-A878-B2605D1F3A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220177"/>
            <a:ext cx="1350152" cy="472512"/>
          </a:xfrm>
          <a:prstGeom prst="rect">
            <a:avLst/>
          </a:prstGeom>
        </p:spPr>
      </p:pic>
      <p:pic>
        <p:nvPicPr>
          <p:cNvPr id="6" name="Bildobjekt 5">
            <a:extLst>
              <a:ext uri="{FF2B5EF4-FFF2-40B4-BE49-F238E27FC236}">
                <a16:creationId xmlns:a16="http://schemas.microsoft.com/office/drawing/2014/main" id="{67C9B420-53FC-63EC-FF29-9012BB8F5B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16216" y="251682"/>
            <a:ext cx="1946357" cy="386222"/>
          </a:xfrm>
          <a:prstGeom prst="rect">
            <a:avLst/>
          </a:prstGeom>
        </p:spPr>
      </p:pic>
    </p:spTree>
    <p:extLst>
      <p:ext uri="{BB962C8B-B14F-4D97-AF65-F5344CB8AC3E}">
        <p14:creationId xmlns:p14="http://schemas.microsoft.com/office/powerpoint/2010/main" val="442253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83568" y="1166018"/>
            <a:ext cx="3610744" cy="4525963"/>
          </a:xfrm>
        </p:spPr>
        <p:txBody>
          <a:bodyPr>
            <a:normAutofit/>
          </a:bodyPr>
          <a:lstStyle/>
          <a:p>
            <a:pPr marL="0" indent="0">
              <a:buNone/>
            </a:pPr>
            <a:r>
              <a:rPr lang="sv-SE" b="1" dirty="0"/>
              <a:t>7. STÖRNINGAR</a:t>
            </a:r>
            <a:endParaRPr lang="sv-SE" dirty="0"/>
          </a:p>
          <a:p>
            <a:r>
              <a:rPr lang="sv-SE" dirty="0"/>
              <a:t>Utemiljö</a:t>
            </a:r>
          </a:p>
          <a:p>
            <a:pPr lvl="1"/>
            <a:r>
              <a:rPr lang="sv-SE" sz="1800" dirty="0"/>
              <a:t>Gator, trafik</a:t>
            </a:r>
          </a:p>
          <a:p>
            <a:pPr lvl="1"/>
            <a:r>
              <a:rPr lang="sv-SE" sz="1800" dirty="0"/>
              <a:t>Trottoar, begränsning</a:t>
            </a:r>
          </a:p>
          <a:p>
            <a:pPr lvl="1"/>
            <a:r>
              <a:rPr lang="sv-SE" sz="1800" dirty="0"/>
              <a:t>Begränsad framkomlighet under lossningstid </a:t>
            </a:r>
          </a:p>
          <a:p>
            <a:pPr marL="457200" lvl="1" indent="0">
              <a:buNone/>
            </a:pPr>
            <a:endParaRPr lang="sv-SE" sz="1800" dirty="0"/>
          </a:p>
          <a:p>
            <a:r>
              <a:rPr lang="sv-SE" dirty="0"/>
              <a:t>Innemiljö</a:t>
            </a:r>
          </a:p>
          <a:p>
            <a:pPr lvl="1"/>
            <a:r>
              <a:rPr lang="sv-SE" sz="1800" dirty="0"/>
              <a:t>Trygghet (känsla)</a:t>
            </a:r>
          </a:p>
          <a:p>
            <a:pPr lvl="1"/>
            <a:r>
              <a:rPr lang="sv-SE" sz="1800" dirty="0"/>
              <a:t>Buller</a:t>
            </a:r>
          </a:p>
          <a:p>
            <a:pPr lvl="1"/>
            <a:r>
              <a:rPr lang="sv-SE" sz="1800" dirty="0"/>
              <a:t>Damm</a:t>
            </a:r>
          </a:p>
          <a:p>
            <a:pPr marL="457200" lvl="1" indent="0">
              <a:buNone/>
            </a:pPr>
            <a:endParaRPr lang="sv-SE" sz="1800" dirty="0"/>
          </a:p>
        </p:txBody>
      </p:sp>
      <p:pic>
        <p:nvPicPr>
          <p:cNvPr id="2" name="Bildobjekt 1" descr="En bild som visar ritning&#10;&#10;Automatiskt genererad beskrivning">
            <a:extLst>
              <a:ext uri="{FF2B5EF4-FFF2-40B4-BE49-F238E27FC236}">
                <a16:creationId xmlns:a16="http://schemas.microsoft.com/office/drawing/2014/main" id="{7CB2D5F3-6534-49A2-BFC5-63368AC3A9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20177"/>
            <a:ext cx="1350152" cy="472512"/>
          </a:xfrm>
          <a:prstGeom prst="rect">
            <a:avLst/>
          </a:prstGeom>
        </p:spPr>
      </p:pic>
      <p:pic>
        <p:nvPicPr>
          <p:cNvPr id="7" name="Bildobjekt 6">
            <a:extLst>
              <a:ext uri="{FF2B5EF4-FFF2-40B4-BE49-F238E27FC236}">
                <a16:creationId xmlns:a16="http://schemas.microsoft.com/office/drawing/2014/main" id="{C268C3AB-979E-C526-3D03-86443E48CE6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499992" y="2686222"/>
            <a:ext cx="3960440" cy="2970330"/>
          </a:xfrm>
          <a:prstGeom prst="rect">
            <a:avLst/>
          </a:prstGeom>
        </p:spPr>
      </p:pic>
      <p:pic>
        <p:nvPicPr>
          <p:cNvPr id="5" name="Bildobjekt 4">
            <a:extLst>
              <a:ext uri="{FF2B5EF4-FFF2-40B4-BE49-F238E27FC236}">
                <a16:creationId xmlns:a16="http://schemas.microsoft.com/office/drawing/2014/main" id="{985A9184-BE51-61F0-2D50-333B973D40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6216" y="251682"/>
            <a:ext cx="1946357" cy="386222"/>
          </a:xfrm>
          <a:prstGeom prst="rect">
            <a:avLst/>
          </a:prstGeom>
        </p:spPr>
      </p:pic>
    </p:spTree>
    <p:extLst>
      <p:ext uri="{BB962C8B-B14F-4D97-AF65-F5344CB8AC3E}">
        <p14:creationId xmlns:p14="http://schemas.microsoft.com/office/powerpoint/2010/main" val="521588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052736"/>
            <a:ext cx="8229600" cy="4309939"/>
          </a:xfrm>
        </p:spPr>
        <p:txBody>
          <a:bodyPr>
            <a:normAutofit/>
          </a:bodyPr>
          <a:lstStyle/>
          <a:p>
            <a:pPr marL="0" indent="0">
              <a:buNone/>
            </a:pPr>
            <a:r>
              <a:rPr lang="sv-SE" b="1" dirty="0"/>
              <a:t>8. Trygghet &amp; säkerhet</a:t>
            </a:r>
            <a:endParaRPr lang="sv-SE" sz="2000" dirty="0"/>
          </a:p>
          <a:p>
            <a:r>
              <a:rPr lang="sv-SE" sz="2000" dirty="0"/>
              <a:t>Samtlig personal skall bära eller kunna uppvisa sitt ID06.</a:t>
            </a:r>
          </a:p>
          <a:p>
            <a:r>
              <a:rPr lang="sv-SE" sz="2000" dirty="0"/>
              <a:t>Arbetskläder med vårt företags eller våra </a:t>
            </a:r>
            <a:r>
              <a:rPr lang="sv-SE" sz="2000" dirty="0" err="1"/>
              <a:t>Ue´s</a:t>
            </a:r>
            <a:r>
              <a:rPr lang="sv-SE" sz="2000" dirty="0"/>
              <a:t> logga kommer att bäras.</a:t>
            </a:r>
          </a:p>
          <a:p>
            <a:r>
              <a:rPr lang="sv-SE" sz="2000" dirty="0"/>
              <a:t>Arbeten i lägenheter kommer att utföras. </a:t>
            </a:r>
          </a:p>
          <a:p>
            <a:r>
              <a:rPr lang="sv-SE" sz="2000" dirty="0"/>
              <a:t>Trappor till ställning skall låsas kvällstid.</a:t>
            </a:r>
          </a:p>
          <a:p>
            <a:r>
              <a:rPr lang="sv-SE" sz="2000" dirty="0"/>
              <a:t>Information med Tel nummer samt mailadresser till projektledare finns i trapphus.</a:t>
            </a:r>
          </a:p>
          <a:p>
            <a:pPr marL="0" indent="0">
              <a:buNone/>
            </a:pPr>
            <a:endParaRPr lang="sv-SE" sz="2000" dirty="0"/>
          </a:p>
        </p:txBody>
      </p:sp>
      <p:pic>
        <p:nvPicPr>
          <p:cNvPr id="5" name="Bildobjekt 4" descr="En bild som visar ritning&#10;&#10;Automatiskt genererad beskrivning">
            <a:extLst>
              <a:ext uri="{FF2B5EF4-FFF2-40B4-BE49-F238E27FC236}">
                <a16:creationId xmlns:a16="http://schemas.microsoft.com/office/drawing/2014/main" id="{25A8C46C-E9D0-4D38-A7D8-DBBDE0101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20177"/>
            <a:ext cx="1350152" cy="472512"/>
          </a:xfrm>
          <a:prstGeom prst="rect">
            <a:avLst/>
          </a:prstGeom>
        </p:spPr>
      </p:pic>
      <p:pic>
        <p:nvPicPr>
          <p:cNvPr id="7" name="Bildobjekt 6">
            <a:extLst>
              <a:ext uri="{FF2B5EF4-FFF2-40B4-BE49-F238E27FC236}">
                <a16:creationId xmlns:a16="http://schemas.microsoft.com/office/drawing/2014/main" id="{32851E09-B57B-A6B5-EFBA-7321DCABCDB5}"/>
              </a:ext>
            </a:extLst>
          </p:cNvPr>
          <p:cNvPicPr>
            <a:picLocks noChangeAspect="1"/>
          </p:cNvPicPr>
          <p:nvPr/>
        </p:nvPicPr>
        <p:blipFill>
          <a:blip r:embed="rId4"/>
          <a:stretch>
            <a:fillRect/>
          </a:stretch>
        </p:blipFill>
        <p:spPr>
          <a:xfrm>
            <a:off x="5004048" y="3562138"/>
            <a:ext cx="3942463" cy="3044180"/>
          </a:xfrm>
          <a:prstGeom prst="rect">
            <a:avLst/>
          </a:prstGeom>
        </p:spPr>
      </p:pic>
      <p:pic>
        <p:nvPicPr>
          <p:cNvPr id="6" name="Bildobjekt 5">
            <a:extLst>
              <a:ext uri="{FF2B5EF4-FFF2-40B4-BE49-F238E27FC236}">
                <a16:creationId xmlns:a16="http://schemas.microsoft.com/office/drawing/2014/main" id="{652CF0A3-C265-1408-DEEA-159C2A84BF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6216" y="251682"/>
            <a:ext cx="1946357" cy="386222"/>
          </a:xfrm>
          <a:prstGeom prst="rect">
            <a:avLst/>
          </a:prstGeom>
        </p:spPr>
      </p:pic>
    </p:spTree>
    <p:extLst>
      <p:ext uri="{BB962C8B-B14F-4D97-AF65-F5344CB8AC3E}">
        <p14:creationId xmlns:p14="http://schemas.microsoft.com/office/powerpoint/2010/main" val="2194815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052736"/>
            <a:ext cx="8229600" cy="4525963"/>
          </a:xfrm>
        </p:spPr>
        <p:txBody>
          <a:bodyPr>
            <a:normAutofit/>
          </a:bodyPr>
          <a:lstStyle/>
          <a:p>
            <a:pPr marL="0" indent="0">
              <a:buNone/>
            </a:pPr>
            <a:r>
              <a:rPr lang="sv-SE" b="1" dirty="0"/>
              <a:t>9. Inför fasad och balkongarbeten </a:t>
            </a:r>
          </a:p>
          <a:p>
            <a:pPr marL="0" indent="0">
              <a:buNone/>
            </a:pPr>
            <a:endParaRPr lang="sv-SE" sz="2000" dirty="0"/>
          </a:p>
          <a:p>
            <a:r>
              <a:rPr lang="sv-SE" sz="2000" dirty="0"/>
              <a:t>Plocka ned tavlor, klockor, mm från ytterväggar.</a:t>
            </a:r>
          </a:p>
          <a:p>
            <a:r>
              <a:rPr lang="sv-SE" sz="2000" dirty="0"/>
              <a:t>Plocka bort blommor, vaser mm från fönsterbrädor.</a:t>
            </a:r>
          </a:p>
          <a:p>
            <a:r>
              <a:rPr lang="sv-SE" sz="2000" dirty="0"/>
              <a:t>Töm balkonger.</a:t>
            </a:r>
          </a:p>
          <a:p>
            <a:r>
              <a:rPr lang="sv-SE" sz="2000" dirty="0"/>
              <a:t>Ta bort termometrar mm från utsida fönster. Stäng ventiler i fönster och mot ytterväggar.</a:t>
            </a:r>
          </a:p>
          <a:p>
            <a:r>
              <a:rPr lang="sv-SE" sz="2000" dirty="0"/>
              <a:t>Tänk på att husdjur lätt blir skrämda av höga ljud.</a:t>
            </a:r>
          </a:p>
          <a:p>
            <a:r>
              <a:rPr lang="sv-SE" sz="2000" dirty="0"/>
              <a:t>Respektera inplastningen.</a:t>
            </a:r>
          </a:p>
          <a:p>
            <a:r>
              <a:rPr lang="sv-SE" sz="2000" dirty="0"/>
              <a:t>Ställ in er på att det kommer att bli jobbigt under en viss tid framöver.</a:t>
            </a:r>
          </a:p>
          <a:p>
            <a:endParaRPr lang="sv-SE" sz="2000" dirty="0"/>
          </a:p>
          <a:p>
            <a:endParaRPr lang="sv-SE" sz="2000" dirty="0"/>
          </a:p>
        </p:txBody>
      </p:sp>
      <p:pic>
        <p:nvPicPr>
          <p:cNvPr id="2" name="Bildobjekt 1" descr="En bild som visar ritning&#10;&#10;Automatiskt genererad beskrivning">
            <a:extLst>
              <a:ext uri="{FF2B5EF4-FFF2-40B4-BE49-F238E27FC236}">
                <a16:creationId xmlns:a16="http://schemas.microsoft.com/office/drawing/2014/main" id="{2CB78A4D-45A1-4C78-8F64-56CC41270E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20177"/>
            <a:ext cx="1350152" cy="472512"/>
          </a:xfrm>
          <a:prstGeom prst="rect">
            <a:avLst/>
          </a:prstGeom>
        </p:spPr>
      </p:pic>
      <p:pic>
        <p:nvPicPr>
          <p:cNvPr id="6" name="Bildobjekt 5">
            <a:extLst>
              <a:ext uri="{FF2B5EF4-FFF2-40B4-BE49-F238E27FC236}">
                <a16:creationId xmlns:a16="http://schemas.microsoft.com/office/drawing/2014/main" id="{603351B4-E745-D684-6709-9AA2CE150D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216" y="251682"/>
            <a:ext cx="1946357" cy="386222"/>
          </a:xfrm>
          <a:prstGeom prst="rect">
            <a:avLst/>
          </a:prstGeom>
        </p:spPr>
      </p:pic>
    </p:spTree>
    <p:extLst>
      <p:ext uri="{BB962C8B-B14F-4D97-AF65-F5344CB8AC3E}">
        <p14:creationId xmlns:p14="http://schemas.microsoft.com/office/powerpoint/2010/main" val="2368364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fontScale="92500"/>
          </a:bodyPr>
          <a:lstStyle/>
          <a:p>
            <a:pPr marL="0" indent="0">
              <a:buNone/>
            </a:pPr>
            <a:r>
              <a:rPr lang="sv-SE" sz="2700" b="1" dirty="0"/>
              <a:t>10. INFORMATION OCH BESVARA FRÅGOR UNDER PÅGÅENDE RENOVERING</a:t>
            </a:r>
          </a:p>
          <a:p>
            <a:r>
              <a:rPr lang="sv-SE" sz="2000" dirty="0"/>
              <a:t>Under renoveringen kommer vi avisera medlemmar delmoment om vad som kommer att utföras, detta sker ca en vecka innan utförandet i entreprenaden.</a:t>
            </a:r>
          </a:p>
          <a:p>
            <a:endParaRPr lang="sv-SE" sz="2000" dirty="0"/>
          </a:p>
          <a:p>
            <a:r>
              <a:rPr lang="sv-SE" sz="2000" dirty="0"/>
              <a:t>Arbeten kommer att vara utvändigt, invändigt tillträde till lägenheter sköts av fönsterrenoveringsföretaget.   </a:t>
            </a:r>
          </a:p>
          <a:p>
            <a:endParaRPr lang="sv-SE" sz="2000" dirty="0"/>
          </a:p>
          <a:p>
            <a:r>
              <a:rPr lang="sv-SE" sz="2000" dirty="0"/>
              <a:t>Information kommer att sättas upp i trapphus samt på föreningens hemsida.</a:t>
            </a:r>
          </a:p>
          <a:p>
            <a:endParaRPr lang="sv-SE" sz="2000" dirty="0"/>
          </a:p>
          <a:p>
            <a:r>
              <a:rPr lang="sv-SE" sz="2000" dirty="0"/>
              <a:t>Mail adresser till ansvariga på SEHED-Tresson kommer att finnas uppsatta i trapphusen.</a:t>
            </a:r>
          </a:p>
        </p:txBody>
      </p:sp>
      <p:pic>
        <p:nvPicPr>
          <p:cNvPr id="2" name="Bildobjekt 1" descr="En bild som visar ritning&#10;&#10;Automatiskt genererad beskrivning">
            <a:extLst>
              <a:ext uri="{FF2B5EF4-FFF2-40B4-BE49-F238E27FC236}">
                <a16:creationId xmlns:a16="http://schemas.microsoft.com/office/drawing/2014/main" id="{3B427B06-4E91-409B-A830-F7FD0F9BB2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20177"/>
            <a:ext cx="1350152" cy="472512"/>
          </a:xfrm>
          <a:prstGeom prst="rect">
            <a:avLst/>
          </a:prstGeom>
        </p:spPr>
      </p:pic>
      <p:pic>
        <p:nvPicPr>
          <p:cNvPr id="4" name="Bildobjekt 3">
            <a:extLst>
              <a:ext uri="{FF2B5EF4-FFF2-40B4-BE49-F238E27FC236}">
                <a16:creationId xmlns:a16="http://schemas.microsoft.com/office/drawing/2014/main" id="{53E7CCFB-D843-89C2-FDF5-2968A2AF0C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216" y="251682"/>
            <a:ext cx="1946357" cy="386222"/>
          </a:xfrm>
          <a:prstGeom prst="rect">
            <a:avLst/>
          </a:prstGeom>
        </p:spPr>
      </p:pic>
    </p:spTree>
    <p:extLst>
      <p:ext uri="{BB962C8B-B14F-4D97-AF65-F5344CB8AC3E}">
        <p14:creationId xmlns:p14="http://schemas.microsoft.com/office/powerpoint/2010/main" val="1728357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79912" y="2564904"/>
            <a:ext cx="1146422" cy="1742564"/>
          </a:xfrm>
        </p:spPr>
      </p:pic>
      <p:sp>
        <p:nvSpPr>
          <p:cNvPr id="6" name="Rektangel 5"/>
          <p:cNvSpPr/>
          <p:nvPr/>
        </p:nvSpPr>
        <p:spPr>
          <a:xfrm>
            <a:off x="467543" y="1628799"/>
            <a:ext cx="1916487" cy="507831"/>
          </a:xfrm>
          <a:prstGeom prst="rect">
            <a:avLst/>
          </a:prstGeom>
        </p:spPr>
        <p:txBody>
          <a:bodyPr wrap="none">
            <a:spAutoFit/>
          </a:bodyPr>
          <a:lstStyle/>
          <a:p>
            <a:r>
              <a:rPr lang="sv-SE" sz="2700" b="1" dirty="0"/>
              <a:t>11. FRÅGOR</a:t>
            </a:r>
          </a:p>
        </p:txBody>
      </p:sp>
      <p:pic>
        <p:nvPicPr>
          <p:cNvPr id="2" name="Bildobjekt 1" descr="En bild som visar ritning&#10;&#10;Automatiskt genererad beskrivning">
            <a:extLst>
              <a:ext uri="{FF2B5EF4-FFF2-40B4-BE49-F238E27FC236}">
                <a16:creationId xmlns:a16="http://schemas.microsoft.com/office/drawing/2014/main" id="{077302F2-4D3C-4CAE-9864-4D1AFEB48E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220177"/>
            <a:ext cx="1350152" cy="472512"/>
          </a:xfrm>
          <a:prstGeom prst="rect">
            <a:avLst/>
          </a:prstGeom>
        </p:spPr>
      </p:pic>
      <p:pic>
        <p:nvPicPr>
          <p:cNvPr id="7" name="Bildobjekt 6">
            <a:extLst>
              <a:ext uri="{FF2B5EF4-FFF2-40B4-BE49-F238E27FC236}">
                <a16:creationId xmlns:a16="http://schemas.microsoft.com/office/drawing/2014/main" id="{A2961426-0017-950B-7480-194EEB5550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6216" y="251682"/>
            <a:ext cx="1946357" cy="386222"/>
          </a:xfrm>
          <a:prstGeom prst="rect">
            <a:avLst/>
          </a:prstGeom>
        </p:spPr>
      </p:pic>
    </p:spTree>
    <p:extLst>
      <p:ext uri="{BB962C8B-B14F-4D97-AF65-F5344CB8AC3E}">
        <p14:creationId xmlns:p14="http://schemas.microsoft.com/office/powerpoint/2010/main" val="1985187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p:txBody>
          <a:bodyPr>
            <a:normAutofit/>
          </a:bodyPr>
          <a:lstStyle/>
          <a:p>
            <a:pPr marL="514350" indent="-514350">
              <a:buFont typeface="+mj-lt"/>
              <a:buAutoNum type="arabicPeriod"/>
            </a:pPr>
            <a:r>
              <a:rPr lang="sv-SE" dirty="0"/>
              <a:t>Inledning</a:t>
            </a:r>
          </a:p>
          <a:p>
            <a:pPr marL="514350" indent="-514350">
              <a:buFont typeface="+mj-lt"/>
              <a:buAutoNum type="arabicPeriod"/>
            </a:pPr>
            <a:r>
              <a:rPr lang="sv-SE" dirty="0"/>
              <a:t>Entreprenören</a:t>
            </a:r>
          </a:p>
          <a:p>
            <a:pPr marL="514350" indent="-514350">
              <a:buFont typeface="+mj-lt"/>
              <a:buAutoNum type="arabicPeriod"/>
            </a:pPr>
            <a:r>
              <a:rPr lang="sv-SE" dirty="0"/>
              <a:t>Omfattning</a:t>
            </a:r>
          </a:p>
          <a:p>
            <a:pPr marL="514350" indent="-514350">
              <a:buFont typeface="+mj-lt"/>
              <a:buAutoNum type="arabicPeriod"/>
            </a:pPr>
            <a:r>
              <a:rPr lang="sv-SE" dirty="0"/>
              <a:t>Genomförandet</a:t>
            </a:r>
          </a:p>
          <a:p>
            <a:pPr marL="514350" indent="-514350">
              <a:buFont typeface="+mj-lt"/>
              <a:buAutoNum type="arabicPeriod"/>
            </a:pPr>
            <a:r>
              <a:rPr lang="sv-SE" dirty="0"/>
              <a:t>Tidplan</a:t>
            </a:r>
          </a:p>
          <a:p>
            <a:pPr marL="514350" indent="-514350">
              <a:buFont typeface="+mj-lt"/>
              <a:buAutoNum type="arabicPeriod"/>
            </a:pPr>
            <a:r>
              <a:rPr lang="sv-SE" dirty="0"/>
              <a:t>Organisation</a:t>
            </a:r>
          </a:p>
          <a:p>
            <a:pPr marL="514350" indent="-514350">
              <a:buFont typeface="+mj-lt"/>
              <a:buAutoNum type="arabicPeriod"/>
            </a:pPr>
            <a:r>
              <a:rPr lang="sv-SE" dirty="0"/>
              <a:t>Störningar</a:t>
            </a:r>
          </a:p>
          <a:p>
            <a:pPr marL="514350" indent="-514350">
              <a:buFont typeface="+mj-lt"/>
              <a:buAutoNum type="arabicPeriod"/>
            </a:pPr>
            <a:endParaRPr lang="sv-SE" dirty="0"/>
          </a:p>
          <a:p>
            <a:pPr marL="514350" indent="-514350">
              <a:buFont typeface="+mj-lt"/>
              <a:buAutoNum type="arabicPeriod"/>
            </a:pPr>
            <a:endParaRPr lang="sv-SE" dirty="0"/>
          </a:p>
        </p:txBody>
      </p:sp>
      <p:sp>
        <p:nvSpPr>
          <p:cNvPr id="4" name="Platshållare för innehåll 3"/>
          <p:cNvSpPr>
            <a:spLocks noGrp="1"/>
          </p:cNvSpPr>
          <p:nvPr>
            <p:ph sz="half" idx="2"/>
          </p:nvPr>
        </p:nvSpPr>
        <p:spPr/>
        <p:txBody>
          <a:bodyPr>
            <a:normAutofit/>
          </a:bodyPr>
          <a:lstStyle/>
          <a:p>
            <a:pPr marL="0" indent="0">
              <a:buNone/>
            </a:pPr>
            <a:r>
              <a:rPr lang="sv-SE" dirty="0"/>
              <a:t>8. Trygghet &amp; säkerhet</a:t>
            </a:r>
          </a:p>
          <a:p>
            <a:pPr marL="0" indent="0">
              <a:buNone/>
            </a:pPr>
            <a:r>
              <a:rPr lang="sv-SE" dirty="0"/>
              <a:t>9. Inför arbeten </a:t>
            </a:r>
          </a:p>
          <a:p>
            <a:pPr marL="0" indent="0">
              <a:buNone/>
            </a:pPr>
            <a:r>
              <a:rPr lang="sv-SE" dirty="0"/>
              <a:t>10. Information/Svar på frågor under renovering</a:t>
            </a:r>
          </a:p>
          <a:p>
            <a:pPr marL="0" indent="0">
              <a:buNone/>
            </a:pPr>
            <a:r>
              <a:rPr lang="sv-SE" dirty="0"/>
              <a:t>11. Frågor</a:t>
            </a:r>
          </a:p>
        </p:txBody>
      </p:sp>
      <p:pic>
        <p:nvPicPr>
          <p:cNvPr id="2" name="Bildobjekt 1" descr="En bild som visar ritning&#10;&#10;Automatiskt genererad beskrivning">
            <a:extLst>
              <a:ext uri="{FF2B5EF4-FFF2-40B4-BE49-F238E27FC236}">
                <a16:creationId xmlns:a16="http://schemas.microsoft.com/office/drawing/2014/main" id="{C6F9A506-2F6C-454D-B166-739E8C9419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20177"/>
            <a:ext cx="1350152" cy="472512"/>
          </a:xfrm>
          <a:prstGeom prst="rect">
            <a:avLst/>
          </a:prstGeom>
        </p:spPr>
      </p:pic>
      <p:pic>
        <p:nvPicPr>
          <p:cNvPr id="7" name="Bildobjekt 6">
            <a:extLst>
              <a:ext uri="{FF2B5EF4-FFF2-40B4-BE49-F238E27FC236}">
                <a16:creationId xmlns:a16="http://schemas.microsoft.com/office/drawing/2014/main" id="{874747B4-AD96-7300-492F-48D9DB738D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216" y="251682"/>
            <a:ext cx="1946357" cy="386222"/>
          </a:xfrm>
          <a:prstGeom prst="rect">
            <a:avLst/>
          </a:prstGeom>
        </p:spPr>
      </p:pic>
    </p:spTree>
    <p:extLst>
      <p:ext uri="{BB962C8B-B14F-4D97-AF65-F5344CB8AC3E}">
        <p14:creationId xmlns:p14="http://schemas.microsoft.com/office/powerpoint/2010/main" val="199831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56932"/>
            <a:ext cx="7772400" cy="1470025"/>
          </a:xfrm>
        </p:spPr>
        <p:txBody>
          <a:bodyPr/>
          <a:lstStyle/>
          <a:p>
            <a:r>
              <a:rPr lang="sv-SE" dirty="0"/>
              <a:t>Tack för visat intresse</a:t>
            </a:r>
          </a:p>
        </p:txBody>
      </p:sp>
      <p:pic>
        <p:nvPicPr>
          <p:cNvPr id="3" name="Bildobjekt 2" descr="En bild som visar ritning&#10;&#10;Automatiskt genererad beskrivning">
            <a:extLst>
              <a:ext uri="{FF2B5EF4-FFF2-40B4-BE49-F238E27FC236}">
                <a16:creationId xmlns:a16="http://schemas.microsoft.com/office/drawing/2014/main" id="{52D040EF-F891-4E06-92B1-B1C4C97231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20177"/>
            <a:ext cx="1350152" cy="472512"/>
          </a:xfrm>
          <a:prstGeom prst="rect">
            <a:avLst/>
          </a:prstGeom>
        </p:spPr>
      </p:pic>
      <p:pic>
        <p:nvPicPr>
          <p:cNvPr id="10" name="Bildobjekt 9" descr="En bild som visar ritning&#10;&#10;Automatiskt genererad beskrivning">
            <a:extLst>
              <a:ext uri="{FF2B5EF4-FFF2-40B4-BE49-F238E27FC236}">
                <a16:creationId xmlns:a16="http://schemas.microsoft.com/office/drawing/2014/main" id="{BC6E3CE9-A304-4FBC-A1F1-9CF2408D0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0519" y="3626957"/>
            <a:ext cx="5122962" cy="1792881"/>
          </a:xfrm>
          <a:prstGeom prst="rect">
            <a:avLst/>
          </a:prstGeom>
        </p:spPr>
      </p:pic>
      <p:pic>
        <p:nvPicPr>
          <p:cNvPr id="6" name="Bildobjekt 5">
            <a:extLst>
              <a:ext uri="{FF2B5EF4-FFF2-40B4-BE49-F238E27FC236}">
                <a16:creationId xmlns:a16="http://schemas.microsoft.com/office/drawing/2014/main" id="{9D675F10-62A4-0524-BCE8-0AA1881340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6216" y="251682"/>
            <a:ext cx="1946357" cy="386222"/>
          </a:xfrm>
          <a:prstGeom prst="rect">
            <a:avLst/>
          </a:prstGeom>
        </p:spPr>
      </p:pic>
    </p:spTree>
    <p:extLst>
      <p:ext uri="{BB962C8B-B14F-4D97-AF65-F5344CB8AC3E}">
        <p14:creationId xmlns:p14="http://schemas.microsoft.com/office/powerpoint/2010/main" val="343968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vert="horz" lIns="91440" tIns="45720" rIns="91440" bIns="45720" rtlCol="0" anchor="t">
            <a:normAutofit/>
          </a:bodyPr>
          <a:lstStyle/>
          <a:p>
            <a:pPr marL="0" indent="0">
              <a:buNone/>
            </a:pPr>
            <a:r>
              <a:rPr lang="sv-SE" sz="2800" b="1" dirty="0"/>
              <a:t>1. INLEDNING</a:t>
            </a:r>
          </a:p>
          <a:p>
            <a:endParaRPr lang="sv-SE" sz="1900" dirty="0"/>
          </a:p>
          <a:p>
            <a:r>
              <a:rPr lang="sv-SE" sz="1900" dirty="0"/>
              <a:t>Styrelsen har anlitat konsulter för att utvärdera renoveringsbehovet av föreningens fastigheter. Utredningar visar att behov finns för åtgärd av fasad, fönster och balkonger. </a:t>
            </a:r>
          </a:p>
          <a:p>
            <a:endParaRPr lang="sv-SE" sz="1900" dirty="0"/>
          </a:p>
          <a:p>
            <a:r>
              <a:rPr lang="sv-SE" sz="1900" dirty="0"/>
              <a:t>Styrelsen har för detta anlitat </a:t>
            </a:r>
            <a:r>
              <a:rPr lang="sv-SE" sz="1900" b="1" dirty="0" err="1"/>
              <a:t>Byggfab</a:t>
            </a:r>
            <a:r>
              <a:rPr lang="sv-SE" sz="1900" b="1" dirty="0"/>
              <a:t> </a:t>
            </a:r>
            <a:r>
              <a:rPr lang="sv-SE" sz="1900" dirty="0"/>
              <a:t>som genom Mats Tibblin kommer att fungera som byggledare/konsult under projektet.</a:t>
            </a:r>
          </a:p>
          <a:p>
            <a:pPr marL="0" indent="0">
              <a:buNone/>
            </a:pPr>
            <a:endParaRPr lang="sv-SE" sz="1900" dirty="0"/>
          </a:p>
          <a:p>
            <a:r>
              <a:rPr lang="sv-SE" sz="1900" dirty="0"/>
              <a:t>Vilket nu resulterat i det renoveringsprojekt vi nu står inför. </a:t>
            </a:r>
          </a:p>
        </p:txBody>
      </p:sp>
      <p:pic>
        <p:nvPicPr>
          <p:cNvPr id="2" name="Bildobjekt 1" descr="En bild som visar ritning&#10;&#10;Automatiskt genererad beskrivning">
            <a:extLst>
              <a:ext uri="{FF2B5EF4-FFF2-40B4-BE49-F238E27FC236}">
                <a16:creationId xmlns:a16="http://schemas.microsoft.com/office/drawing/2014/main" id="{66BDBDC6-8FA3-4C45-8453-3222256C43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20177"/>
            <a:ext cx="1350152" cy="472512"/>
          </a:xfrm>
          <a:prstGeom prst="rect">
            <a:avLst/>
          </a:prstGeom>
        </p:spPr>
      </p:pic>
      <p:pic>
        <p:nvPicPr>
          <p:cNvPr id="11" name="Bildobjekt 10">
            <a:extLst>
              <a:ext uri="{FF2B5EF4-FFF2-40B4-BE49-F238E27FC236}">
                <a16:creationId xmlns:a16="http://schemas.microsoft.com/office/drawing/2014/main" id="{546B3BA2-7D2A-AFC9-183C-53158734D9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216" y="251682"/>
            <a:ext cx="1946357" cy="386222"/>
          </a:xfrm>
          <a:prstGeom prst="rect">
            <a:avLst/>
          </a:prstGeom>
        </p:spPr>
      </p:pic>
    </p:spTree>
    <p:extLst>
      <p:ext uri="{BB962C8B-B14F-4D97-AF65-F5344CB8AC3E}">
        <p14:creationId xmlns:p14="http://schemas.microsoft.com/office/powerpoint/2010/main" val="1790429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Grp="1" noChangeArrowheads="1"/>
          </p:cNvSpPr>
          <p:nvPr>
            <p:ph idx="1"/>
          </p:nvPr>
        </p:nvSpPr>
        <p:spPr bwMode="auto">
          <a:xfrm>
            <a:off x="457200" y="1052736"/>
            <a:ext cx="8229600" cy="5693866"/>
          </a:xfrm>
          <a:prstGeom prst="rect">
            <a:avLst/>
          </a:prstGeom>
          <a:noFill/>
          <a:ln w="9525">
            <a:noFill/>
            <a:miter lim="800000"/>
            <a:headEnd/>
            <a:tailEnd/>
          </a:ln>
        </p:spPr>
        <p:txBody>
          <a:bodyPr>
            <a:spAutoFit/>
          </a:bodyPr>
          <a:lstStyle/>
          <a:p>
            <a:pPr marL="0" indent="0">
              <a:buNone/>
            </a:pPr>
            <a:r>
              <a:rPr lang="sv-SE" b="1" dirty="0"/>
              <a:t>2. ENTREPRENÖREN</a:t>
            </a:r>
          </a:p>
          <a:p>
            <a:pPr marL="0" indent="0">
              <a:buNone/>
            </a:pPr>
            <a:endParaRPr lang="sv-SE" b="1" dirty="0"/>
          </a:p>
          <a:p>
            <a:pPr marL="342900" lvl="1" indent="-342900"/>
            <a:r>
              <a:rPr lang="sv-SE" sz="2000" dirty="0"/>
              <a:t>Brf. Sickla Hus har valt att samarbeta med entreprenören SEHEDTresson för denna renovering. </a:t>
            </a:r>
          </a:p>
          <a:p>
            <a:pPr marL="342900" lvl="1" indent="-342900"/>
            <a:endParaRPr lang="sv-SE" sz="2000" dirty="0"/>
          </a:p>
          <a:p>
            <a:pPr marL="342900" lvl="1" indent="-342900"/>
            <a:r>
              <a:rPr lang="sv-SE" sz="2000" dirty="0"/>
              <a:t>SEHEDTresson är ett Stockholmsbaserat specialistföretag inom yttre underhåll av fastigheter, har varit verksamt från 1961 och har idag ca. 100 anställda. </a:t>
            </a:r>
          </a:p>
          <a:p>
            <a:pPr marL="342900" lvl="1" indent="-342900"/>
            <a:endParaRPr lang="sv-SE" sz="2000" dirty="0"/>
          </a:p>
          <a:p>
            <a:pPr marL="342900" lvl="1" indent="-342900"/>
            <a:r>
              <a:rPr lang="sv-SE" sz="2000" dirty="0" err="1"/>
              <a:t>SEHEDTresson</a:t>
            </a:r>
            <a:r>
              <a:rPr lang="sv-SE" sz="2000" dirty="0"/>
              <a:t> har upphandlats i konkurrens och har goda referenser från liknande projekt.</a:t>
            </a:r>
          </a:p>
          <a:p>
            <a:pPr marL="0" lvl="1" indent="0">
              <a:buNone/>
            </a:pPr>
            <a:endParaRPr lang="sv-SE" sz="2000" dirty="0"/>
          </a:p>
          <a:p>
            <a:pPr marL="0" lvl="1" indent="0">
              <a:buNone/>
            </a:pPr>
            <a:endParaRPr lang="sv-SE" sz="2000" dirty="0"/>
          </a:p>
          <a:p>
            <a:pPr marL="0" lvl="1" indent="0">
              <a:buNone/>
            </a:pPr>
            <a:endParaRPr lang="sv-SE" sz="2000" dirty="0"/>
          </a:p>
          <a:p>
            <a:pPr marL="0" indent="0">
              <a:buNone/>
            </a:pPr>
            <a:endParaRPr lang="sv-SE" sz="1800" b="1" dirty="0"/>
          </a:p>
        </p:txBody>
      </p:sp>
      <p:pic>
        <p:nvPicPr>
          <p:cNvPr id="2" name="Bildobjekt 1" descr="En bild som visar ritning&#10;&#10;Automatiskt genererad beskrivning">
            <a:extLst>
              <a:ext uri="{FF2B5EF4-FFF2-40B4-BE49-F238E27FC236}">
                <a16:creationId xmlns:a16="http://schemas.microsoft.com/office/drawing/2014/main" id="{7FAAE62D-7108-464F-BE68-C4C2133B7B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20177"/>
            <a:ext cx="1350152" cy="472512"/>
          </a:xfrm>
          <a:prstGeom prst="rect">
            <a:avLst/>
          </a:prstGeom>
        </p:spPr>
      </p:pic>
      <p:pic>
        <p:nvPicPr>
          <p:cNvPr id="7" name="Bildobjekt 6">
            <a:extLst>
              <a:ext uri="{FF2B5EF4-FFF2-40B4-BE49-F238E27FC236}">
                <a16:creationId xmlns:a16="http://schemas.microsoft.com/office/drawing/2014/main" id="{CABAEA8C-9134-8513-18D7-EFA0B1CE29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216" y="251682"/>
            <a:ext cx="1946357" cy="386222"/>
          </a:xfrm>
          <a:prstGeom prst="rect">
            <a:avLst/>
          </a:prstGeom>
        </p:spPr>
      </p:pic>
    </p:spTree>
    <p:extLst>
      <p:ext uri="{BB962C8B-B14F-4D97-AF65-F5344CB8AC3E}">
        <p14:creationId xmlns:p14="http://schemas.microsoft.com/office/powerpoint/2010/main" val="1914726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Grp="1" noChangeArrowheads="1"/>
          </p:cNvSpPr>
          <p:nvPr>
            <p:ph idx="1"/>
          </p:nvPr>
        </p:nvSpPr>
        <p:spPr bwMode="auto">
          <a:xfrm>
            <a:off x="119012" y="1412776"/>
            <a:ext cx="3084835" cy="4241161"/>
          </a:xfrm>
          <a:prstGeom prst="rect">
            <a:avLst/>
          </a:prstGeom>
          <a:noFill/>
          <a:ln w="9525">
            <a:noFill/>
            <a:miter lim="800000"/>
            <a:headEnd/>
            <a:tailEnd/>
          </a:ln>
        </p:spPr>
        <p:txBody>
          <a:bodyPr wrap="square">
            <a:spAutoFit/>
          </a:bodyPr>
          <a:lstStyle/>
          <a:p>
            <a:pPr marL="0" indent="0">
              <a:buNone/>
            </a:pPr>
            <a:r>
              <a:rPr lang="sv-SE" b="1" dirty="0"/>
              <a:t>3. OMFATTNING</a:t>
            </a:r>
            <a:endParaRPr lang="sv-SE" sz="1800" b="1" dirty="0"/>
          </a:p>
          <a:p>
            <a:pPr marL="457200" lvl="1" indent="0">
              <a:buNone/>
            </a:pPr>
            <a:endParaRPr lang="sv-SE" sz="2000" b="1" dirty="0"/>
          </a:p>
          <a:p>
            <a:pPr marL="971550" lvl="1" indent="-514350">
              <a:buFont typeface="+mj-lt"/>
              <a:buAutoNum type="arabicPeriod"/>
            </a:pPr>
            <a:r>
              <a:rPr lang="sv-SE" sz="3200" b="1" dirty="0"/>
              <a:t>Ställning</a:t>
            </a:r>
          </a:p>
          <a:p>
            <a:pPr marL="971550" lvl="1" indent="-514350">
              <a:buFont typeface="+mj-lt"/>
              <a:buAutoNum type="arabicPeriod"/>
            </a:pPr>
            <a:r>
              <a:rPr lang="sv-SE" sz="3200" b="1" dirty="0"/>
              <a:t>Fasad</a:t>
            </a:r>
          </a:p>
          <a:p>
            <a:pPr marL="971550" lvl="1" indent="-514350">
              <a:buFont typeface="+mj-lt"/>
              <a:buAutoNum type="arabicPeriod"/>
            </a:pPr>
            <a:r>
              <a:rPr lang="sv-SE" sz="3200" b="1" dirty="0"/>
              <a:t>Balkong</a:t>
            </a:r>
          </a:p>
          <a:p>
            <a:pPr marL="971550" lvl="1" indent="-514350">
              <a:buFont typeface="+mj-lt"/>
              <a:buAutoNum type="arabicPeriod"/>
            </a:pPr>
            <a:r>
              <a:rPr lang="sv-SE" sz="3200" b="1" dirty="0"/>
              <a:t>Fönster</a:t>
            </a:r>
          </a:p>
          <a:p>
            <a:pPr marL="971550" lvl="1" indent="-514350">
              <a:buFont typeface="+mj-lt"/>
              <a:buAutoNum type="arabicPeriod"/>
            </a:pPr>
            <a:endParaRPr lang="sv-SE" sz="3200" b="1" dirty="0"/>
          </a:p>
          <a:p>
            <a:pPr marL="0" indent="0">
              <a:buNone/>
            </a:pPr>
            <a:endParaRPr lang="sv-SE" sz="1800" b="1" dirty="0"/>
          </a:p>
        </p:txBody>
      </p:sp>
      <p:pic>
        <p:nvPicPr>
          <p:cNvPr id="2" name="Bildobjekt 1" descr="En bild som visar ritning&#10;&#10;Automatiskt genererad beskrivning">
            <a:extLst>
              <a:ext uri="{FF2B5EF4-FFF2-40B4-BE49-F238E27FC236}">
                <a16:creationId xmlns:a16="http://schemas.microsoft.com/office/drawing/2014/main" id="{3E3E1CC7-DA71-4E56-8A18-163CB3E46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20177"/>
            <a:ext cx="1350152" cy="472512"/>
          </a:xfrm>
          <a:prstGeom prst="rect">
            <a:avLst/>
          </a:prstGeom>
        </p:spPr>
      </p:pic>
      <p:pic>
        <p:nvPicPr>
          <p:cNvPr id="7" name="Bildobjekt 6">
            <a:extLst>
              <a:ext uri="{FF2B5EF4-FFF2-40B4-BE49-F238E27FC236}">
                <a16:creationId xmlns:a16="http://schemas.microsoft.com/office/drawing/2014/main" id="{4F6910C6-BBF5-136E-D73D-8FDCA097DF5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644008" y="1268760"/>
            <a:ext cx="3672408" cy="4896544"/>
          </a:xfrm>
          <a:prstGeom prst="rect">
            <a:avLst/>
          </a:prstGeom>
        </p:spPr>
      </p:pic>
      <p:pic>
        <p:nvPicPr>
          <p:cNvPr id="6" name="Bildobjekt 5">
            <a:extLst>
              <a:ext uri="{FF2B5EF4-FFF2-40B4-BE49-F238E27FC236}">
                <a16:creationId xmlns:a16="http://schemas.microsoft.com/office/drawing/2014/main" id="{A390AB31-461F-BAAE-5E95-2D746F100D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6216" y="251682"/>
            <a:ext cx="1946357" cy="386222"/>
          </a:xfrm>
          <a:prstGeom prst="rect">
            <a:avLst/>
          </a:prstGeom>
        </p:spPr>
      </p:pic>
    </p:spTree>
    <p:extLst>
      <p:ext uri="{BB962C8B-B14F-4D97-AF65-F5344CB8AC3E}">
        <p14:creationId xmlns:p14="http://schemas.microsoft.com/office/powerpoint/2010/main" val="3830357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26368" y="1124744"/>
            <a:ext cx="8466112" cy="5112568"/>
          </a:xfrm>
        </p:spPr>
        <p:txBody>
          <a:bodyPr>
            <a:normAutofit lnSpcReduction="10000"/>
          </a:bodyPr>
          <a:lstStyle/>
          <a:p>
            <a:pPr marL="0" indent="0">
              <a:buNone/>
            </a:pPr>
            <a:r>
              <a:rPr lang="sv-SE" b="1" dirty="0"/>
              <a:t>3. GENOMFÖRANDET </a:t>
            </a:r>
          </a:p>
          <a:p>
            <a:pPr marL="0" indent="0">
              <a:buNone/>
            </a:pPr>
            <a:r>
              <a:rPr lang="sv-SE" sz="2600" b="1" dirty="0"/>
              <a:t>STÄLLNING</a:t>
            </a:r>
          </a:p>
          <a:p>
            <a:pPr marL="88900" lvl="1" indent="0">
              <a:spcBef>
                <a:spcPts val="0"/>
              </a:spcBef>
              <a:buNone/>
            </a:pPr>
            <a:endParaRPr lang="sv-SE" sz="1800" dirty="0"/>
          </a:p>
          <a:p>
            <a:pPr marL="374650" lvl="1">
              <a:spcBef>
                <a:spcPts val="0"/>
              </a:spcBef>
            </a:pPr>
            <a:r>
              <a:rPr lang="sv-SE" sz="1800" dirty="0"/>
              <a:t>Ställningen monteras runt om fastigheten och bygger ca 2m från fasaden.</a:t>
            </a:r>
          </a:p>
          <a:p>
            <a:pPr marL="374650" lvl="1">
              <a:spcBef>
                <a:spcPts val="0"/>
              </a:spcBef>
            </a:pPr>
            <a:endParaRPr lang="sv-SE" sz="1800" dirty="0"/>
          </a:p>
          <a:p>
            <a:pPr marL="374650" lvl="1">
              <a:spcBef>
                <a:spcPts val="0"/>
              </a:spcBef>
            </a:pPr>
            <a:r>
              <a:rPr lang="sv-SE" sz="1800" dirty="0"/>
              <a:t>Ställningen byggs så tillträde finns till entréer. </a:t>
            </a:r>
          </a:p>
          <a:p>
            <a:pPr marL="374650" lvl="1">
              <a:spcBef>
                <a:spcPts val="0"/>
              </a:spcBef>
            </a:pPr>
            <a:endParaRPr lang="sv-SE" sz="1800" dirty="0"/>
          </a:p>
          <a:p>
            <a:pPr marL="374650" lvl="1">
              <a:spcBef>
                <a:spcPts val="0"/>
              </a:spcBef>
            </a:pPr>
            <a:r>
              <a:rPr lang="sv-SE" sz="1800" dirty="0"/>
              <a:t>Ställningen kläs med sommarväv.</a:t>
            </a:r>
          </a:p>
          <a:p>
            <a:pPr marL="374650" lvl="1">
              <a:spcBef>
                <a:spcPts val="0"/>
              </a:spcBef>
            </a:pPr>
            <a:endParaRPr lang="sv-SE" sz="1800" dirty="0"/>
          </a:p>
          <a:p>
            <a:pPr marL="374650" lvl="1">
              <a:spcBef>
                <a:spcPts val="0"/>
              </a:spcBef>
            </a:pPr>
            <a:r>
              <a:rPr lang="sv-SE" sz="1800" dirty="0"/>
              <a:t>I samband med att ställning monteras kommer era balkongdörrar att låsas utifrån för er säkerhet.</a:t>
            </a:r>
          </a:p>
          <a:p>
            <a:pPr marL="374650" lvl="1">
              <a:spcBef>
                <a:spcPts val="0"/>
              </a:spcBef>
            </a:pPr>
            <a:endParaRPr lang="sv-SE" sz="1800" dirty="0"/>
          </a:p>
          <a:p>
            <a:pPr marL="374650" lvl="1">
              <a:spcBef>
                <a:spcPts val="0"/>
              </a:spcBef>
            </a:pPr>
            <a:r>
              <a:rPr lang="sv-SE" sz="1800" dirty="0"/>
              <a:t>Ställningen kommer att utföras så att </a:t>
            </a:r>
            <a:r>
              <a:rPr lang="sv-SE" sz="1800" b="1" dirty="0"/>
              <a:t>klättring försvåras </a:t>
            </a:r>
            <a:r>
              <a:rPr lang="sv-SE" sz="1800" dirty="0"/>
              <a:t>för obehöriga. </a:t>
            </a:r>
          </a:p>
          <a:p>
            <a:pPr marL="88900" lvl="1" indent="0">
              <a:spcBef>
                <a:spcPts val="0"/>
              </a:spcBef>
              <a:buNone/>
            </a:pPr>
            <a:endParaRPr lang="sv-SE" sz="1800" dirty="0"/>
          </a:p>
          <a:p>
            <a:pPr marL="88900" lvl="1" indent="0">
              <a:spcBef>
                <a:spcPts val="0"/>
              </a:spcBef>
              <a:buNone/>
            </a:pPr>
            <a:endParaRPr lang="sv-SE" sz="1800" dirty="0"/>
          </a:p>
          <a:p>
            <a:pPr marL="374650" lvl="1">
              <a:spcBef>
                <a:spcPts val="0"/>
              </a:spcBef>
            </a:pPr>
            <a:r>
              <a:rPr lang="sv-SE" sz="1800" dirty="0"/>
              <a:t>Vi kommer även att inhägna arbetsområdet med staket för att ytterligare förhindra att obehöriga tar sig upp på ställningen.</a:t>
            </a:r>
          </a:p>
          <a:p>
            <a:endParaRPr lang="sv-SE" dirty="0"/>
          </a:p>
        </p:txBody>
      </p:sp>
      <p:pic>
        <p:nvPicPr>
          <p:cNvPr id="2" name="Bildobjekt 1" descr="En bild som visar ritning&#10;&#10;Automatiskt genererad beskrivning">
            <a:extLst>
              <a:ext uri="{FF2B5EF4-FFF2-40B4-BE49-F238E27FC236}">
                <a16:creationId xmlns:a16="http://schemas.microsoft.com/office/drawing/2014/main" id="{6661E06C-5DC3-426D-A2E6-D37BED52E5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20177"/>
            <a:ext cx="1350152" cy="472512"/>
          </a:xfrm>
          <a:prstGeom prst="rect">
            <a:avLst/>
          </a:prstGeom>
        </p:spPr>
      </p:pic>
      <p:pic>
        <p:nvPicPr>
          <p:cNvPr id="6" name="Bildobjekt 5">
            <a:extLst>
              <a:ext uri="{FF2B5EF4-FFF2-40B4-BE49-F238E27FC236}">
                <a16:creationId xmlns:a16="http://schemas.microsoft.com/office/drawing/2014/main" id="{6CCCC16E-7D84-04C0-9CD1-A10D2102EB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216" y="251682"/>
            <a:ext cx="1946357" cy="386222"/>
          </a:xfrm>
          <a:prstGeom prst="rect">
            <a:avLst/>
          </a:prstGeom>
        </p:spPr>
      </p:pic>
    </p:spTree>
    <p:extLst>
      <p:ext uri="{BB962C8B-B14F-4D97-AF65-F5344CB8AC3E}">
        <p14:creationId xmlns:p14="http://schemas.microsoft.com/office/powerpoint/2010/main" val="1140186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Grp="1" noChangeArrowheads="1"/>
          </p:cNvSpPr>
          <p:nvPr>
            <p:ph idx="1"/>
          </p:nvPr>
        </p:nvSpPr>
        <p:spPr bwMode="auto">
          <a:xfrm>
            <a:off x="827584" y="1412776"/>
            <a:ext cx="6860901" cy="4610493"/>
          </a:xfrm>
          <a:prstGeom prst="rect">
            <a:avLst/>
          </a:prstGeom>
          <a:noFill/>
          <a:ln w="9525">
            <a:noFill/>
            <a:miter lim="800000"/>
            <a:headEnd/>
            <a:tailEnd/>
          </a:ln>
        </p:spPr>
        <p:txBody>
          <a:bodyPr wrap="square">
            <a:spAutoFit/>
          </a:bodyPr>
          <a:lstStyle/>
          <a:p>
            <a:pPr marL="0" indent="0">
              <a:buNone/>
            </a:pPr>
            <a:r>
              <a:rPr lang="sv-SE" b="1" dirty="0"/>
              <a:t>  3. Fasad</a:t>
            </a:r>
          </a:p>
          <a:p>
            <a:r>
              <a:rPr lang="sv-SE" sz="2000" b="1" dirty="0"/>
              <a:t>Bakgrund och behov av renovering</a:t>
            </a:r>
          </a:p>
          <a:p>
            <a:pPr marL="457200" lvl="1" indent="0">
              <a:buNone/>
            </a:pPr>
            <a:r>
              <a:rPr lang="sv-SE" sz="2000" dirty="0"/>
              <a:t>Fasader uppvisar idag sprickor och puts har lossnat.</a:t>
            </a:r>
          </a:p>
          <a:p>
            <a:pPr marL="457200" lvl="1" indent="0">
              <a:buNone/>
            </a:pPr>
            <a:endParaRPr lang="sv-SE" sz="2000" dirty="0"/>
          </a:p>
          <a:p>
            <a:pPr marL="457200" lvl="1" indent="0">
              <a:buNone/>
            </a:pPr>
            <a:endParaRPr lang="sv-SE" sz="2000" dirty="0"/>
          </a:p>
          <a:p>
            <a:r>
              <a:rPr lang="sv-SE" sz="2000" b="1" dirty="0"/>
              <a:t>Utseende</a:t>
            </a:r>
          </a:p>
          <a:p>
            <a:pPr marL="457200" lvl="1" indent="0">
              <a:buNone/>
            </a:pPr>
            <a:r>
              <a:rPr lang="sv-SE" sz="2000" dirty="0"/>
              <a:t>Struktur liknande tidigare och kulör blir lika befintlig.   </a:t>
            </a:r>
          </a:p>
          <a:p>
            <a:pPr marL="457200" lvl="1" indent="0">
              <a:buNone/>
            </a:pPr>
            <a:endParaRPr lang="sv-SE" sz="1800" b="1" dirty="0"/>
          </a:p>
          <a:p>
            <a:pPr marL="457200" lvl="1" indent="0">
              <a:buNone/>
            </a:pPr>
            <a:endParaRPr lang="sv-SE" sz="1400" dirty="0"/>
          </a:p>
          <a:p>
            <a:pPr marL="457200" lvl="1" indent="0">
              <a:buNone/>
            </a:pPr>
            <a:endParaRPr lang="sv-SE" sz="1400" dirty="0"/>
          </a:p>
          <a:p>
            <a:pPr marL="0" indent="0">
              <a:buNone/>
            </a:pPr>
            <a:endParaRPr lang="sv-SE" sz="2000" b="1" dirty="0"/>
          </a:p>
          <a:p>
            <a:endParaRPr lang="en-US" b="1" dirty="0"/>
          </a:p>
        </p:txBody>
      </p:sp>
      <p:pic>
        <p:nvPicPr>
          <p:cNvPr id="2" name="Bildobjekt 1" descr="En bild som visar ritning&#10;&#10;Automatiskt genererad beskrivning">
            <a:extLst>
              <a:ext uri="{FF2B5EF4-FFF2-40B4-BE49-F238E27FC236}">
                <a16:creationId xmlns:a16="http://schemas.microsoft.com/office/drawing/2014/main" id="{8C4913D6-ADB1-4D5D-B318-2618E4FD3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20177"/>
            <a:ext cx="1350152" cy="472512"/>
          </a:xfrm>
          <a:prstGeom prst="rect">
            <a:avLst/>
          </a:prstGeom>
        </p:spPr>
      </p:pic>
      <p:pic>
        <p:nvPicPr>
          <p:cNvPr id="6" name="Bildobjekt 5">
            <a:extLst>
              <a:ext uri="{FF2B5EF4-FFF2-40B4-BE49-F238E27FC236}">
                <a16:creationId xmlns:a16="http://schemas.microsoft.com/office/drawing/2014/main" id="{678DE762-99BB-FD5C-0DF1-1B91E3FAC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216" y="251682"/>
            <a:ext cx="1946357" cy="386222"/>
          </a:xfrm>
          <a:prstGeom prst="rect">
            <a:avLst/>
          </a:prstGeom>
        </p:spPr>
      </p:pic>
    </p:spTree>
    <p:extLst>
      <p:ext uri="{BB962C8B-B14F-4D97-AF65-F5344CB8AC3E}">
        <p14:creationId xmlns:p14="http://schemas.microsoft.com/office/powerpoint/2010/main" val="369111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Grp="1" noChangeArrowheads="1"/>
          </p:cNvSpPr>
          <p:nvPr>
            <p:ph idx="1"/>
          </p:nvPr>
        </p:nvSpPr>
        <p:spPr bwMode="auto">
          <a:xfrm>
            <a:off x="489437" y="980728"/>
            <a:ext cx="6026779" cy="4228850"/>
          </a:xfrm>
          <a:prstGeom prst="rect">
            <a:avLst/>
          </a:prstGeom>
          <a:noFill/>
          <a:ln w="9525">
            <a:noFill/>
            <a:miter lim="800000"/>
            <a:headEnd/>
            <a:tailEnd/>
          </a:ln>
        </p:spPr>
        <p:txBody>
          <a:bodyPr wrap="square">
            <a:spAutoFit/>
          </a:bodyPr>
          <a:lstStyle/>
          <a:p>
            <a:pPr marL="0" indent="0">
              <a:buNone/>
            </a:pPr>
            <a:r>
              <a:rPr lang="sv-SE" b="1" dirty="0"/>
              <a:t>3. GENOMFÖRANDET</a:t>
            </a:r>
            <a:endParaRPr lang="sv-SE" sz="1800" b="1" dirty="0"/>
          </a:p>
          <a:p>
            <a:pPr marL="0" indent="0">
              <a:buNone/>
            </a:pPr>
            <a:r>
              <a:rPr lang="sv-SE" sz="1800" b="1" dirty="0"/>
              <a:t> </a:t>
            </a:r>
            <a:r>
              <a:rPr lang="sv-SE" sz="2400" b="1" dirty="0"/>
              <a:t>Fasad</a:t>
            </a:r>
          </a:p>
          <a:p>
            <a:pPr marL="88900" lvl="1" indent="0">
              <a:spcBef>
                <a:spcPts val="0"/>
              </a:spcBef>
              <a:buNone/>
            </a:pPr>
            <a:endParaRPr lang="sv-SE" sz="1200" b="1" dirty="0"/>
          </a:p>
          <a:p>
            <a:pPr marL="374650" lvl="1">
              <a:spcBef>
                <a:spcPts val="0"/>
              </a:spcBef>
            </a:pPr>
            <a:r>
              <a:rPr lang="sv-SE" sz="1400" dirty="0"/>
              <a:t>När ställning är monterad startar vi med nedknackningen av den befintliga putsen.</a:t>
            </a:r>
          </a:p>
          <a:p>
            <a:pPr marL="88900" lvl="1" indent="0">
              <a:spcBef>
                <a:spcPts val="0"/>
              </a:spcBef>
              <a:buNone/>
            </a:pPr>
            <a:endParaRPr lang="sv-SE" sz="1400" dirty="0"/>
          </a:p>
          <a:p>
            <a:pPr marL="374650" lvl="1">
              <a:spcBef>
                <a:spcPts val="0"/>
              </a:spcBef>
            </a:pPr>
            <a:r>
              <a:rPr lang="sv-SE" sz="1400" dirty="0"/>
              <a:t>Dessa moment kommer innebära en viss ljudstörning lokalt. </a:t>
            </a:r>
          </a:p>
          <a:p>
            <a:pPr marL="88900" lvl="1" indent="0">
              <a:spcBef>
                <a:spcPts val="0"/>
              </a:spcBef>
              <a:buNone/>
            </a:pPr>
            <a:endParaRPr lang="sv-SE" sz="1400" dirty="0"/>
          </a:p>
          <a:p>
            <a:pPr marL="374650" lvl="1">
              <a:spcBef>
                <a:spcPts val="0"/>
              </a:spcBef>
            </a:pPr>
            <a:r>
              <a:rPr lang="sv-SE" sz="1400" dirty="0"/>
              <a:t>Inklädnad av fönster utförs med transparant plastfolie så att skador undviks. (se bild) </a:t>
            </a:r>
          </a:p>
          <a:p>
            <a:pPr marL="88900" lvl="1" indent="0">
              <a:spcBef>
                <a:spcPts val="0"/>
              </a:spcBef>
              <a:buNone/>
            </a:pPr>
            <a:endParaRPr lang="sv-SE" sz="1400" dirty="0"/>
          </a:p>
          <a:p>
            <a:pPr marL="374650" lvl="1">
              <a:spcBef>
                <a:spcPts val="0"/>
              </a:spcBef>
            </a:pPr>
            <a:r>
              <a:rPr lang="sv-SE" sz="1400" dirty="0"/>
              <a:t>Genomföringar/ventiler kommer att tätas utifrån.</a:t>
            </a:r>
          </a:p>
          <a:p>
            <a:pPr marL="374650" lvl="1">
              <a:spcBef>
                <a:spcPts val="0"/>
              </a:spcBef>
            </a:pPr>
            <a:endParaRPr lang="sv-SE" sz="1400" dirty="0"/>
          </a:p>
          <a:p>
            <a:pPr marL="374650" lvl="1">
              <a:spcBef>
                <a:spcPts val="0"/>
              </a:spcBef>
            </a:pPr>
            <a:r>
              <a:rPr lang="sv-SE" sz="1400" dirty="0"/>
              <a:t> Ni som boende måste själva plocka bort ev. saker som sitter vid fönster </a:t>
            </a:r>
          </a:p>
          <a:p>
            <a:pPr marL="374650" lvl="1">
              <a:spcBef>
                <a:spcPts val="0"/>
              </a:spcBef>
            </a:pPr>
            <a:endParaRPr lang="sv-SE" sz="1400" dirty="0"/>
          </a:p>
          <a:p>
            <a:pPr marL="88900" lvl="1" indent="0">
              <a:spcBef>
                <a:spcPts val="0"/>
              </a:spcBef>
              <a:buNone/>
            </a:pPr>
            <a:r>
              <a:rPr lang="sv-SE" sz="1400" dirty="0">
                <a:solidFill>
                  <a:srgbClr val="FF0000"/>
                </a:solidFill>
              </a:rPr>
              <a:t>OBS! vänligen respektera denna </a:t>
            </a:r>
            <a:r>
              <a:rPr lang="sv-SE" sz="1400" dirty="0" err="1">
                <a:solidFill>
                  <a:srgbClr val="FF0000"/>
                </a:solidFill>
              </a:rPr>
              <a:t>intäckning</a:t>
            </a:r>
            <a:r>
              <a:rPr lang="sv-SE" sz="1400" dirty="0">
                <a:solidFill>
                  <a:srgbClr val="FF0000"/>
                </a:solidFill>
              </a:rPr>
              <a:t> då den är för både er säkerhet likväl för att säkerställa att inga skador eller smuts skall komma in i er lägenhet.</a:t>
            </a:r>
          </a:p>
        </p:txBody>
      </p:sp>
      <p:pic>
        <p:nvPicPr>
          <p:cNvPr id="8" name="Bildobjekt 7">
            <a:extLst>
              <a:ext uri="{FF2B5EF4-FFF2-40B4-BE49-F238E27FC236}">
                <a16:creationId xmlns:a16="http://schemas.microsoft.com/office/drawing/2014/main" id="{C72FEB53-7A13-4922-8A1F-F11A599E9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V="1">
            <a:off x="6251642" y="1682806"/>
            <a:ext cx="2736304" cy="2052228"/>
          </a:xfrm>
          <a:prstGeom prst="rect">
            <a:avLst/>
          </a:prstGeom>
        </p:spPr>
      </p:pic>
      <p:pic>
        <p:nvPicPr>
          <p:cNvPr id="9" name="Bildobjekt 8">
            <a:extLst>
              <a:ext uri="{FF2B5EF4-FFF2-40B4-BE49-F238E27FC236}">
                <a16:creationId xmlns:a16="http://schemas.microsoft.com/office/drawing/2014/main" id="{E9A96B42-B2D3-4D55-8134-AA176485D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328323" y="4486446"/>
            <a:ext cx="2578596" cy="2047881"/>
          </a:xfrm>
          <a:prstGeom prst="rect">
            <a:avLst/>
          </a:prstGeom>
        </p:spPr>
      </p:pic>
      <p:pic>
        <p:nvPicPr>
          <p:cNvPr id="2" name="Bildobjekt 1" descr="En bild som visar ritning&#10;&#10;Automatiskt genererad beskrivning">
            <a:extLst>
              <a:ext uri="{FF2B5EF4-FFF2-40B4-BE49-F238E27FC236}">
                <a16:creationId xmlns:a16="http://schemas.microsoft.com/office/drawing/2014/main" id="{3BE72123-84B4-4F03-8351-D525106F78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220177"/>
            <a:ext cx="1350152" cy="472512"/>
          </a:xfrm>
          <a:prstGeom prst="rect">
            <a:avLst/>
          </a:prstGeom>
        </p:spPr>
      </p:pic>
      <p:pic>
        <p:nvPicPr>
          <p:cNvPr id="6" name="Bildobjekt 5">
            <a:extLst>
              <a:ext uri="{FF2B5EF4-FFF2-40B4-BE49-F238E27FC236}">
                <a16:creationId xmlns:a16="http://schemas.microsoft.com/office/drawing/2014/main" id="{A877AD58-087A-124B-0B99-066142779A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6216" y="251682"/>
            <a:ext cx="1946357" cy="386222"/>
          </a:xfrm>
          <a:prstGeom prst="rect">
            <a:avLst/>
          </a:prstGeom>
        </p:spPr>
      </p:pic>
    </p:spTree>
    <p:extLst>
      <p:ext uri="{BB962C8B-B14F-4D97-AF65-F5344CB8AC3E}">
        <p14:creationId xmlns:p14="http://schemas.microsoft.com/office/powerpoint/2010/main" val="55330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Grp="1" noChangeArrowheads="1"/>
          </p:cNvSpPr>
          <p:nvPr>
            <p:ph idx="1"/>
          </p:nvPr>
        </p:nvSpPr>
        <p:spPr bwMode="auto">
          <a:xfrm>
            <a:off x="82934" y="980728"/>
            <a:ext cx="5256582" cy="7435882"/>
          </a:xfrm>
          <a:prstGeom prst="rect">
            <a:avLst/>
          </a:prstGeom>
          <a:noFill/>
          <a:ln w="9525">
            <a:noFill/>
            <a:miter lim="800000"/>
            <a:headEnd/>
            <a:tailEnd/>
          </a:ln>
        </p:spPr>
        <p:txBody>
          <a:bodyPr wrap="square">
            <a:spAutoFit/>
          </a:bodyPr>
          <a:lstStyle/>
          <a:p>
            <a:pPr marL="0" indent="0">
              <a:buNone/>
            </a:pPr>
            <a:r>
              <a:rPr lang="sv-SE" b="1" dirty="0"/>
              <a:t>3. Balkongrenovering</a:t>
            </a:r>
          </a:p>
          <a:p>
            <a:pPr marL="457200" lvl="1" indent="0">
              <a:buNone/>
            </a:pPr>
            <a:endParaRPr lang="sv-SE" sz="1800" dirty="0"/>
          </a:p>
          <a:p>
            <a:r>
              <a:rPr lang="sv-SE" sz="1800" b="1" dirty="0"/>
              <a:t>Omfattning</a:t>
            </a:r>
          </a:p>
          <a:p>
            <a:pPr marL="457200" lvl="1" indent="0">
              <a:buNone/>
            </a:pPr>
            <a:r>
              <a:rPr lang="sv-SE" sz="1800" dirty="0"/>
              <a:t>Befintliga balkongräcken demonteras, nya betongräcken monteras. </a:t>
            </a:r>
          </a:p>
          <a:p>
            <a:pPr marL="457200" lvl="1" indent="0">
              <a:buNone/>
            </a:pPr>
            <a:endParaRPr lang="sv-SE" sz="1800" dirty="0"/>
          </a:p>
          <a:p>
            <a:pPr marL="457200" lvl="1" indent="0">
              <a:buNone/>
            </a:pPr>
            <a:r>
              <a:rPr lang="sv-SE" sz="1800" dirty="0"/>
              <a:t>Balkongerna bilas/knackas ned.</a:t>
            </a:r>
          </a:p>
          <a:p>
            <a:pPr marL="457200" lvl="1" indent="0">
              <a:buNone/>
            </a:pPr>
            <a:endParaRPr lang="sv-SE" sz="1800" dirty="0"/>
          </a:p>
          <a:p>
            <a:pPr marL="457200" lvl="1" indent="0">
              <a:buNone/>
            </a:pPr>
            <a:r>
              <a:rPr lang="sv-SE" sz="1800" dirty="0"/>
              <a:t>Detta utförs i samband med fasadarbeten pågår.</a:t>
            </a:r>
          </a:p>
          <a:p>
            <a:pPr marL="457200" lvl="1" indent="0">
              <a:buNone/>
            </a:pPr>
            <a:endParaRPr lang="sv-SE" sz="1800" dirty="0"/>
          </a:p>
          <a:p>
            <a:pPr marL="457200" lvl="1" indent="0">
              <a:buNone/>
            </a:pPr>
            <a:r>
              <a:rPr lang="sv-SE" sz="1800" dirty="0"/>
              <a:t>Terrassen på hus T4 kommer att åtgärdas med att nytt tätskikt samt ny överbetong</a:t>
            </a:r>
            <a:r>
              <a:rPr lang="sv-SE" sz="1400" dirty="0"/>
              <a:t>.  </a:t>
            </a:r>
            <a:endParaRPr lang="sv-SE" sz="1400" dirty="0">
              <a:solidFill>
                <a:srgbClr val="FF0000"/>
              </a:solidFill>
            </a:endParaRPr>
          </a:p>
          <a:p>
            <a:pPr marL="457200" lvl="1" indent="0">
              <a:buNone/>
            </a:pPr>
            <a:endParaRPr lang="sv-SE" sz="1400" dirty="0"/>
          </a:p>
          <a:p>
            <a:pPr marL="457200" lvl="1" indent="0">
              <a:buNone/>
            </a:pPr>
            <a:r>
              <a:rPr lang="sv-SE" sz="1400" dirty="0"/>
              <a:t> </a:t>
            </a:r>
          </a:p>
          <a:p>
            <a:pPr marL="457200" lvl="1" indent="0">
              <a:buNone/>
            </a:pPr>
            <a:endParaRPr lang="sv-SE" sz="1400" dirty="0"/>
          </a:p>
          <a:p>
            <a:pPr marL="457200" lvl="1" indent="0">
              <a:buNone/>
            </a:pPr>
            <a:endParaRPr lang="sv-SE" sz="1400" dirty="0"/>
          </a:p>
          <a:p>
            <a:pPr marL="457200" lvl="1" indent="0">
              <a:buNone/>
            </a:pPr>
            <a:endParaRPr lang="sv-SE" sz="1400" dirty="0"/>
          </a:p>
          <a:p>
            <a:pPr marL="457200" lvl="1" indent="0">
              <a:buNone/>
            </a:pPr>
            <a:endParaRPr lang="sv-SE" sz="1400" b="1" dirty="0"/>
          </a:p>
          <a:p>
            <a:pPr marL="457200" lvl="1" indent="0">
              <a:buNone/>
            </a:pPr>
            <a:endParaRPr lang="sv-SE" sz="1400" dirty="0"/>
          </a:p>
          <a:p>
            <a:pPr marL="457200" lvl="1" indent="0">
              <a:buNone/>
            </a:pPr>
            <a:endParaRPr lang="sv-SE" sz="1400" dirty="0"/>
          </a:p>
          <a:p>
            <a:pPr marL="0" indent="0">
              <a:buNone/>
            </a:pPr>
            <a:endParaRPr lang="sv-SE" sz="2000" b="1" dirty="0"/>
          </a:p>
          <a:p>
            <a:endParaRPr lang="en-US" b="1" dirty="0"/>
          </a:p>
        </p:txBody>
      </p:sp>
      <p:pic>
        <p:nvPicPr>
          <p:cNvPr id="2" name="Bildobjekt 1" descr="En bild som visar ritning&#10;&#10;Automatiskt genererad beskrivning">
            <a:extLst>
              <a:ext uri="{FF2B5EF4-FFF2-40B4-BE49-F238E27FC236}">
                <a16:creationId xmlns:a16="http://schemas.microsoft.com/office/drawing/2014/main" id="{450D786A-54AC-4F44-AD8C-FE45C6415A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20177"/>
            <a:ext cx="1350152" cy="472512"/>
          </a:xfrm>
          <a:prstGeom prst="rect">
            <a:avLst/>
          </a:prstGeom>
        </p:spPr>
      </p:pic>
      <p:pic>
        <p:nvPicPr>
          <p:cNvPr id="7" name="Bildobjekt 6">
            <a:extLst>
              <a:ext uri="{FF2B5EF4-FFF2-40B4-BE49-F238E27FC236}">
                <a16:creationId xmlns:a16="http://schemas.microsoft.com/office/drawing/2014/main" id="{E9E855A9-F913-F6E0-73BA-BBF0E939625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364087" y="1340768"/>
            <a:ext cx="3672408" cy="4896544"/>
          </a:xfrm>
          <a:prstGeom prst="rect">
            <a:avLst/>
          </a:prstGeom>
        </p:spPr>
      </p:pic>
      <p:pic>
        <p:nvPicPr>
          <p:cNvPr id="6" name="Bildobjekt 5">
            <a:extLst>
              <a:ext uri="{FF2B5EF4-FFF2-40B4-BE49-F238E27FC236}">
                <a16:creationId xmlns:a16="http://schemas.microsoft.com/office/drawing/2014/main" id="{1F6EEA2E-DBC4-7118-9AE4-529FBBD41A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6216" y="251682"/>
            <a:ext cx="1946357" cy="386222"/>
          </a:xfrm>
          <a:prstGeom prst="rect">
            <a:avLst/>
          </a:prstGeom>
        </p:spPr>
      </p:pic>
    </p:spTree>
    <p:extLst>
      <p:ext uri="{BB962C8B-B14F-4D97-AF65-F5344CB8AC3E}">
        <p14:creationId xmlns:p14="http://schemas.microsoft.com/office/powerpoint/2010/main" val="68167472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d2fb9c5-fdaa-4534-953c-e8b85f1212b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87D24E8A310DD41BB5CCA481024124A" ma:contentTypeVersion="13" ma:contentTypeDescription="Skapa ett nytt dokument." ma:contentTypeScope="" ma:versionID="8dab50852041378aae9d45ae9cc03809">
  <xsd:schema xmlns:xsd="http://www.w3.org/2001/XMLSchema" xmlns:xs="http://www.w3.org/2001/XMLSchema" xmlns:p="http://schemas.microsoft.com/office/2006/metadata/properties" xmlns:ns2="1d2fb9c5-fdaa-4534-953c-e8b85f1212b6" xmlns:ns3="d39e5213-121e-42e9-bf5d-177750f45794" targetNamespace="http://schemas.microsoft.com/office/2006/metadata/properties" ma:root="true" ma:fieldsID="30925ca711c361c62d0644a3802ffd2d" ns2:_="" ns3:_="">
    <xsd:import namespace="1d2fb9c5-fdaa-4534-953c-e8b85f1212b6"/>
    <xsd:import namespace="d39e5213-121e-42e9-bf5d-177750f457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2fb9c5-fdaa-4534-953c-e8b85f1212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662be0cf-07ee-454f-ae54-87eae9fe80be"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9e5213-121e-42e9-bf5d-177750f45794"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3232AA-20C4-4581-8307-82F1CFA1159D}">
  <ds:schemaRefs>
    <ds:schemaRef ds:uri="http://purl.org/dc/elements/1.1/"/>
    <ds:schemaRef ds:uri="http://purl.org/dc/dcmitype/"/>
    <ds:schemaRef ds:uri="2686051f-dce6-4df3-9e6e-6dddb0075262"/>
    <ds:schemaRef ds:uri="http://www.w3.org/XML/1998/namespace"/>
    <ds:schemaRef ds:uri="f9f8584e-3fdf-4576-a8cc-703254701c5c"/>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terms/"/>
    <ds:schemaRef ds:uri="9c027885-cea7-41c3-829f-02ef07554fa1"/>
    <ds:schemaRef ds:uri="bbebe7c7-3307-4853-a54f-e5df1d5110f9"/>
  </ds:schemaRefs>
</ds:datastoreItem>
</file>

<file path=customXml/itemProps2.xml><?xml version="1.0" encoding="utf-8"?>
<ds:datastoreItem xmlns:ds="http://schemas.openxmlformats.org/officeDocument/2006/customXml" ds:itemID="{D2403CAE-CB4A-4DDE-9F59-AC5DB5B580DD}">
  <ds:schemaRefs>
    <ds:schemaRef ds:uri="http://schemas.microsoft.com/sharepoint/v3/contenttype/forms"/>
  </ds:schemaRefs>
</ds:datastoreItem>
</file>

<file path=customXml/itemProps3.xml><?xml version="1.0" encoding="utf-8"?>
<ds:datastoreItem xmlns:ds="http://schemas.openxmlformats.org/officeDocument/2006/customXml" ds:itemID="{58C80EB0-A8AB-4BB5-9815-719AE784356C}"/>
</file>

<file path=docProps/app.xml><?xml version="1.0" encoding="utf-8"?>
<Properties xmlns="http://schemas.openxmlformats.org/officeDocument/2006/extended-properties" xmlns:vt="http://schemas.openxmlformats.org/officeDocument/2006/docPropsVTypes">
  <TotalTime>3833</TotalTime>
  <Words>1033</Words>
  <Application>Microsoft Office PowerPoint</Application>
  <PresentationFormat>Bildspel på skärmen (4:3)</PresentationFormat>
  <Paragraphs>232</Paragraphs>
  <Slides>20</Slides>
  <Notes>20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20</vt:i4>
      </vt:variant>
    </vt:vector>
  </HeadingPairs>
  <TitlesOfParts>
    <vt:vector size="25" baseType="lpstr">
      <vt:lpstr>Arial</vt:lpstr>
      <vt:lpstr>Calibri</vt:lpstr>
      <vt:lpstr>New York</vt:lpstr>
      <vt:lpstr>Times</vt:lpstr>
      <vt:lpstr>Office-tema</vt:lpstr>
      <vt:lpstr> Välkomna till informationsmöte inför renoveringsarbetet inom Brf. Sickla Hus.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Så här förbereder du inför fönsterbytet</vt:lpstr>
      <vt:lpstr>PowerPoint-presentation</vt:lpstr>
      <vt:lpstr>PowerPoint-presentation</vt:lpstr>
      <vt:lpstr>PowerPoint-presentation</vt:lpstr>
      <vt:lpstr>PowerPoint-presentation</vt:lpstr>
      <vt:lpstr>PowerPoint-presentation</vt:lpstr>
      <vt:lpstr>PowerPoint-presentation</vt:lpstr>
      <vt:lpstr>PowerPoint-presentation</vt:lpstr>
      <vt:lpstr>Tack för visat intresse</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Medlemsinformation Renoveringsarbeten Brf Fredhäll  Frödingsvägen, Vitalisvägen, Rålambsvägen och Adlerbethsgatan</dc:title>
  <dc:creator>Roger Jakobsson</dc:creator>
  <cp:lastModifiedBy>Erik Rådström</cp:lastModifiedBy>
  <cp:revision>502</cp:revision>
  <cp:lastPrinted>2023-11-06T11:07:41Z</cp:lastPrinted>
  <dcterms:created xsi:type="dcterms:W3CDTF">2016-04-22T07:38:08Z</dcterms:created>
  <dcterms:modified xsi:type="dcterms:W3CDTF">2024-01-10T20:34:34Z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0x010100F87D24E8A310DD41BB5CCA481024124A</vt:lpwstr>
  </property>
  <property fmtid="{D5CDD505-2E9C-101B-9397-08002B2CF9AE}" pid="3" name="MediaServiceImageTags">
    <vt:lpwstr/>
  </property>
</Properties>
</file>