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6"/>
  </p:notesMasterIdLst>
  <p:sldIdLst>
    <p:sldId id="477" r:id="rId5"/>
    <p:sldId id="476" r:id="rId6"/>
    <p:sldId id="338" r:id="rId7"/>
    <p:sldId id="257" r:id="rId8"/>
    <p:sldId id="289" r:id="rId9"/>
    <p:sldId id="317" r:id="rId10"/>
    <p:sldId id="455" r:id="rId11"/>
    <p:sldId id="456" r:id="rId12"/>
    <p:sldId id="457" r:id="rId13"/>
    <p:sldId id="458" r:id="rId14"/>
    <p:sldId id="459" r:id="rId15"/>
    <p:sldId id="460" r:id="rId16"/>
    <p:sldId id="461" r:id="rId17"/>
    <p:sldId id="462" r:id="rId18"/>
    <p:sldId id="463" r:id="rId19"/>
    <p:sldId id="464" r:id="rId20"/>
    <p:sldId id="465" r:id="rId21"/>
    <p:sldId id="466" r:id="rId22"/>
    <p:sldId id="467" r:id="rId23"/>
    <p:sldId id="468" r:id="rId24"/>
    <p:sldId id="469" r:id="rId25"/>
    <p:sldId id="470" r:id="rId26"/>
    <p:sldId id="471" r:id="rId27"/>
    <p:sldId id="472" r:id="rId28"/>
    <p:sldId id="473" r:id="rId29"/>
    <p:sldId id="474" r:id="rId30"/>
    <p:sldId id="475" r:id="rId31"/>
    <p:sldId id="446" r:id="rId32"/>
    <p:sldId id="436" r:id="rId33"/>
    <p:sldId id="437" r:id="rId34"/>
    <p:sldId id="439" r:id="rId35"/>
    <p:sldId id="438" r:id="rId36"/>
    <p:sldId id="442" r:id="rId37"/>
    <p:sldId id="444" r:id="rId38"/>
    <p:sldId id="448" r:id="rId39"/>
    <p:sldId id="449" r:id="rId40"/>
    <p:sldId id="342" r:id="rId41"/>
    <p:sldId id="343" r:id="rId42"/>
    <p:sldId id="273" r:id="rId43"/>
    <p:sldId id="337" r:id="rId44"/>
    <p:sldId id="340" r:id="rId45"/>
  </p:sldIdLst>
  <p:sldSz cx="12192000" cy="6858000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4307C98-105B-99A2-65AF-496D3BDA1646}" name="Cecilia Hellner" initials="CH" userId="Cecilia Hellne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89467" autoAdjust="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50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FEE8F4-EE26-4704-93E7-4B3A2AC74BD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B88A99B6-202B-4437-A640-615954C7ACEB}">
      <dgm:prSet phldrT="[Text]" custT="1"/>
      <dgm:spPr>
        <a:solidFill>
          <a:srgbClr val="006699"/>
        </a:solidFill>
        <a:ln>
          <a:noFill/>
        </a:ln>
      </dgm:spPr>
      <dgm:t>
        <a:bodyPr/>
        <a:lstStyle/>
        <a:p>
          <a:r>
            <a:rPr lang="sv-SE" sz="1800" b="1" dirty="0">
              <a:solidFill>
                <a:schemeClr val="bg1"/>
              </a:solidFill>
              <a:latin typeface="Bahnschrift" panose="020B0502040204020203" pitchFamily="34" charset="0"/>
            </a:rPr>
            <a:t>RÄNTEKOSTNADER</a:t>
          </a:r>
        </a:p>
      </dgm:t>
    </dgm:pt>
    <dgm:pt modelId="{A6A41289-9981-4966-A939-C10A5415DBBD}" type="parTrans" cxnId="{0B955E93-D6AB-4B44-952D-5CEF884178E8}">
      <dgm:prSet/>
      <dgm:spPr/>
      <dgm:t>
        <a:bodyPr/>
        <a:lstStyle/>
        <a:p>
          <a:endParaRPr lang="sv-SE"/>
        </a:p>
      </dgm:t>
    </dgm:pt>
    <dgm:pt modelId="{7B7E44B9-57A4-4B4D-BAB3-71416CC15216}" type="sibTrans" cxnId="{0B955E93-D6AB-4B44-952D-5CEF884178E8}">
      <dgm:prSet/>
      <dgm:spPr/>
      <dgm:t>
        <a:bodyPr/>
        <a:lstStyle/>
        <a:p>
          <a:endParaRPr lang="sv-SE"/>
        </a:p>
      </dgm:t>
    </dgm:pt>
    <dgm:pt modelId="{39CAAC09-E1DA-44FB-B13E-67BA3153A198}">
      <dgm:prSet phldrT="[Text]" custT="1"/>
      <dgm:spPr>
        <a:solidFill>
          <a:srgbClr val="6FA5A2"/>
        </a:solidFill>
        <a:ln>
          <a:noFill/>
        </a:ln>
      </dgm:spPr>
      <dgm:t>
        <a:bodyPr/>
        <a:lstStyle/>
        <a:p>
          <a:r>
            <a:rPr lang="sv-SE" sz="1800" b="1" dirty="0">
              <a:solidFill>
                <a:schemeClr val="bg1"/>
              </a:solidFill>
              <a:latin typeface="Bahnschrift" panose="020B0502040204020203" pitchFamily="34" charset="0"/>
            </a:rPr>
            <a:t>DRIFTKOSTNADER</a:t>
          </a:r>
          <a:br>
            <a:rPr lang="sv-SE" sz="1800" b="1" dirty="0">
              <a:solidFill>
                <a:schemeClr val="bg1"/>
              </a:solidFill>
              <a:latin typeface="Bahnschrift" panose="020B0502040204020203" pitchFamily="34" charset="0"/>
            </a:rPr>
          </a:br>
          <a:endParaRPr lang="sv-SE" sz="1800" b="1" dirty="0">
            <a:solidFill>
              <a:schemeClr val="bg1"/>
            </a:solidFill>
            <a:latin typeface="Bahnschrift" panose="020B0502040204020203" pitchFamily="34" charset="0"/>
          </a:endParaRPr>
        </a:p>
      </dgm:t>
    </dgm:pt>
    <dgm:pt modelId="{FD89A065-6D20-49E3-9603-871A59868784}" type="parTrans" cxnId="{B9610E53-077B-4B7B-9CFA-D77964D91E9D}">
      <dgm:prSet/>
      <dgm:spPr/>
      <dgm:t>
        <a:bodyPr/>
        <a:lstStyle/>
        <a:p>
          <a:endParaRPr lang="sv-SE"/>
        </a:p>
      </dgm:t>
    </dgm:pt>
    <dgm:pt modelId="{26E22E36-C246-42D6-A095-19D20AF63E18}" type="sibTrans" cxnId="{B9610E53-077B-4B7B-9CFA-D77964D91E9D}">
      <dgm:prSet/>
      <dgm:spPr/>
      <dgm:t>
        <a:bodyPr/>
        <a:lstStyle/>
        <a:p>
          <a:endParaRPr lang="sv-SE"/>
        </a:p>
      </dgm:t>
    </dgm:pt>
    <dgm:pt modelId="{66567D12-DB32-45A9-B568-E85A2A0CECAF}">
      <dgm:prSet phldrT="[Text]" custT="1"/>
      <dgm:spPr>
        <a:solidFill>
          <a:srgbClr val="CBE8F1"/>
        </a:solidFill>
        <a:ln>
          <a:noFill/>
        </a:ln>
      </dgm:spPr>
      <dgm:t>
        <a:bodyPr/>
        <a:lstStyle/>
        <a:p>
          <a:br>
            <a:rPr lang="sv-SE" sz="1200" dirty="0">
              <a:solidFill>
                <a:schemeClr val="bg2"/>
              </a:solidFill>
            </a:rPr>
          </a:br>
          <a:br>
            <a:rPr lang="sv-SE" sz="1200" dirty="0">
              <a:solidFill>
                <a:schemeClr val="bg2"/>
              </a:solidFill>
            </a:rPr>
          </a:br>
          <a:br>
            <a:rPr lang="sv-SE" sz="1200" dirty="0">
              <a:solidFill>
                <a:schemeClr val="bg2"/>
              </a:solidFill>
            </a:rPr>
          </a:br>
          <a:endParaRPr lang="sv-SE" sz="1800" dirty="0">
            <a:solidFill>
              <a:schemeClr val="bg2"/>
            </a:solidFill>
            <a:latin typeface="Bahnschrift" panose="020B0502040204020203" pitchFamily="34" charset="0"/>
          </a:endParaRPr>
        </a:p>
        <a:p>
          <a:r>
            <a:rPr lang="sv-SE" sz="1600" b="1" dirty="0">
              <a:solidFill>
                <a:srgbClr val="006699"/>
              </a:solidFill>
              <a:latin typeface="Bahnschrift" panose="020B0502040204020203" pitchFamily="34" charset="0"/>
            </a:rPr>
            <a:t>FÖRENINGENS</a:t>
          </a:r>
          <a:br>
            <a:rPr lang="sv-SE" sz="1600" b="1" dirty="0">
              <a:solidFill>
                <a:srgbClr val="006699"/>
              </a:solidFill>
              <a:latin typeface="Bahnschrift" panose="020B0502040204020203" pitchFamily="34" charset="0"/>
            </a:rPr>
          </a:br>
          <a:r>
            <a:rPr lang="sv-SE" sz="1600" b="1" dirty="0">
              <a:solidFill>
                <a:srgbClr val="006699"/>
              </a:solidFill>
              <a:latin typeface="Bahnschrift" panose="020B0502040204020203" pitchFamily="34" charset="0"/>
            </a:rPr>
            <a:t>SPARANDE</a:t>
          </a:r>
        </a:p>
      </dgm:t>
    </dgm:pt>
    <dgm:pt modelId="{B431CE88-47D0-475E-932D-DFFD4453DB21}" type="parTrans" cxnId="{8C7DA870-C6A9-46D6-A78E-E1A712C0A187}">
      <dgm:prSet/>
      <dgm:spPr/>
      <dgm:t>
        <a:bodyPr/>
        <a:lstStyle/>
        <a:p>
          <a:endParaRPr lang="sv-SE"/>
        </a:p>
      </dgm:t>
    </dgm:pt>
    <dgm:pt modelId="{61F9170A-CE00-4FFC-ABE5-031279495FE3}" type="sibTrans" cxnId="{8C7DA870-C6A9-46D6-A78E-E1A712C0A187}">
      <dgm:prSet/>
      <dgm:spPr/>
      <dgm:t>
        <a:bodyPr/>
        <a:lstStyle/>
        <a:p>
          <a:endParaRPr lang="sv-SE"/>
        </a:p>
      </dgm:t>
    </dgm:pt>
    <dgm:pt modelId="{815F5EAB-E48B-40F1-9B9A-FCC4E3E9B57F}" type="pres">
      <dgm:prSet presAssocID="{EDFEE8F4-EE26-4704-93E7-4B3A2AC74BDD}" presName="Name0" presStyleCnt="0">
        <dgm:presLayoutVars>
          <dgm:dir/>
          <dgm:animLvl val="lvl"/>
          <dgm:resizeHandles val="exact"/>
        </dgm:presLayoutVars>
      </dgm:prSet>
      <dgm:spPr/>
    </dgm:pt>
    <dgm:pt modelId="{0429D0C4-E988-423E-B332-94151F5D17A6}" type="pres">
      <dgm:prSet presAssocID="{66567D12-DB32-45A9-B568-E85A2A0CECAF}" presName="Name8" presStyleCnt="0"/>
      <dgm:spPr/>
    </dgm:pt>
    <dgm:pt modelId="{C6703095-6673-4DD2-B115-55E268F5182C}" type="pres">
      <dgm:prSet presAssocID="{66567D12-DB32-45A9-B568-E85A2A0CECAF}" presName="level" presStyleLbl="node1" presStyleIdx="0" presStyleCnt="3">
        <dgm:presLayoutVars>
          <dgm:chMax val="1"/>
          <dgm:bulletEnabled val="1"/>
        </dgm:presLayoutVars>
      </dgm:prSet>
      <dgm:spPr/>
    </dgm:pt>
    <dgm:pt modelId="{E9ED8D92-E662-4BF5-924D-74D8F8F2C972}" type="pres">
      <dgm:prSet presAssocID="{66567D12-DB32-45A9-B568-E85A2A0CECA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B8E7CC0-A0F7-4E7D-B6CD-ABC32AFFAAA6}" type="pres">
      <dgm:prSet presAssocID="{B88A99B6-202B-4437-A640-615954C7ACEB}" presName="Name8" presStyleCnt="0"/>
      <dgm:spPr/>
    </dgm:pt>
    <dgm:pt modelId="{72C0E4DE-9B9F-4A07-AACE-D621485B0A78}" type="pres">
      <dgm:prSet presAssocID="{B88A99B6-202B-4437-A640-615954C7ACEB}" presName="level" presStyleLbl="node1" presStyleIdx="1" presStyleCnt="3" custScaleY="29244">
        <dgm:presLayoutVars>
          <dgm:chMax val="1"/>
          <dgm:bulletEnabled val="1"/>
        </dgm:presLayoutVars>
      </dgm:prSet>
      <dgm:spPr/>
    </dgm:pt>
    <dgm:pt modelId="{D49A1785-1789-43E7-A48F-00D227E0E61E}" type="pres">
      <dgm:prSet presAssocID="{B88A99B6-202B-4437-A640-615954C7ACE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ABD1756-99D6-4598-A5AD-EDC93265DC40}" type="pres">
      <dgm:prSet presAssocID="{39CAAC09-E1DA-44FB-B13E-67BA3153A198}" presName="Name8" presStyleCnt="0"/>
      <dgm:spPr/>
    </dgm:pt>
    <dgm:pt modelId="{580BDD9F-506F-4FE4-9B0F-5CE6A578D953}" type="pres">
      <dgm:prSet presAssocID="{39CAAC09-E1DA-44FB-B13E-67BA3153A198}" presName="level" presStyleLbl="node1" presStyleIdx="2" presStyleCnt="3" custScaleY="81826" custLinFactNeighborX="0" custLinFactNeighborY="0">
        <dgm:presLayoutVars>
          <dgm:chMax val="1"/>
          <dgm:bulletEnabled val="1"/>
        </dgm:presLayoutVars>
      </dgm:prSet>
      <dgm:spPr/>
    </dgm:pt>
    <dgm:pt modelId="{829B9702-001D-4277-95EE-F5722C99064C}" type="pres">
      <dgm:prSet presAssocID="{39CAAC09-E1DA-44FB-B13E-67BA3153A19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6821824-6F86-46EF-85D3-CE0DA7EFD443}" type="presOf" srcId="{B88A99B6-202B-4437-A640-615954C7ACEB}" destId="{D49A1785-1789-43E7-A48F-00D227E0E61E}" srcOrd="1" destOrd="0" presId="urn:microsoft.com/office/officeart/2005/8/layout/pyramid1"/>
    <dgm:cxn modelId="{D1E94F37-5EEE-496C-A160-BA9B709D944E}" type="presOf" srcId="{B88A99B6-202B-4437-A640-615954C7ACEB}" destId="{72C0E4DE-9B9F-4A07-AACE-D621485B0A78}" srcOrd="0" destOrd="0" presId="urn:microsoft.com/office/officeart/2005/8/layout/pyramid1"/>
    <dgm:cxn modelId="{8C7DA870-C6A9-46D6-A78E-E1A712C0A187}" srcId="{EDFEE8F4-EE26-4704-93E7-4B3A2AC74BDD}" destId="{66567D12-DB32-45A9-B568-E85A2A0CECAF}" srcOrd="0" destOrd="0" parTransId="{B431CE88-47D0-475E-932D-DFFD4453DB21}" sibTransId="{61F9170A-CE00-4FFC-ABE5-031279495FE3}"/>
    <dgm:cxn modelId="{B9610E53-077B-4B7B-9CFA-D77964D91E9D}" srcId="{EDFEE8F4-EE26-4704-93E7-4B3A2AC74BDD}" destId="{39CAAC09-E1DA-44FB-B13E-67BA3153A198}" srcOrd="2" destOrd="0" parTransId="{FD89A065-6D20-49E3-9603-871A59868784}" sibTransId="{26E22E36-C246-42D6-A095-19D20AF63E18}"/>
    <dgm:cxn modelId="{8EDC6687-1309-4FA9-BE41-B4935C1D657B}" type="presOf" srcId="{EDFEE8F4-EE26-4704-93E7-4B3A2AC74BDD}" destId="{815F5EAB-E48B-40F1-9B9A-FCC4E3E9B57F}" srcOrd="0" destOrd="0" presId="urn:microsoft.com/office/officeart/2005/8/layout/pyramid1"/>
    <dgm:cxn modelId="{0B955E93-D6AB-4B44-952D-5CEF884178E8}" srcId="{EDFEE8F4-EE26-4704-93E7-4B3A2AC74BDD}" destId="{B88A99B6-202B-4437-A640-615954C7ACEB}" srcOrd="1" destOrd="0" parTransId="{A6A41289-9981-4966-A939-C10A5415DBBD}" sibTransId="{7B7E44B9-57A4-4B4D-BAB3-71416CC15216}"/>
    <dgm:cxn modelId="{EFB5F49B-9B1F-494D-A7DF-DAD99AC3F34D}" type="presOf" srcId="{39CAAC09-E1DA-44FB-B13E-67BA3153A198}" destId="{580BDD9F-506F-4FE4-9B0F-5CE6A578D953}" srcOrd="0" destOrd="0" presId="urn:microsoft.com/office/officeart/2005/8/layout/pyramid1"/>
    <dgm:cxn modelId="{4EA4A7B1-ADB1-4FD9-8C63-8C56B9235F40}" type="presOf" srcId="{39CAAC09-E1DA-44FB-B13E-67BA3153A198}" destId="{829B9702-001D-4277-95EE-F5722C99064C}" srcOrd="1" destOrd="0" presId="urn:microsoft.com/office/officeart/2005/8/layout/pyramid1"/>
    <dgm:cxn modelId="{E4B05CE8-D8D3-468D-90C8-34E36F304745}" type="presOf" srcId="{66567D12-DB32-45A9-B568-E85A2A0CECAF}" destId="{C6703095-6673-4DD2-B115-55E268F5182C}" srcOrd="0" destOrd="0" presId="urn:microsoft.com/office/officeart/2005/8/layout/pyramid1"/>
    <dgm:cxn modelId="{FE3F3EE9-8CAF-4D79-A1FC-9BECDB5B64BB}" type="presOf" srcId="{66567D12-DB32-45A9-B568-E85A2A0CECAF}" destId="{E9ED8D92-E662-4BF5-924D-74D8F8F2C972}" srcOrd="1" destOrd="0" presId="urn:microsoft.com/office/officeart/2005/8/layout/pyramid1"/>
    <dgm:cxn modelId="{9E86CF8D-83E9-4B31-9D35-E30D7F84F629}" type="presParOf" srcId="{815F5EAB-E48B-40F1-9B9A-FCC4E3E9B57F}" destId="{0429D0C4-E988-423E-B332-94151F5D17A6}" srcOrd="0" destOrd="0" presId="urn:microsoft.com/office/officeart/2005/8/layout/pyramid1"/>
    <dgm:cxn modelId="{39EFB639-458F-4026-8088-31E277AFBED7}" type="presParOf" srcId="{0429D0C4-E988-423E-B332-94151F5D17A6}" destId="{C6703095-6673-4DD2-B115-55E268F5182C}" srcOrd="0" destOrd="0" presId="urn:microsoft.com/office/officeart/2005/8/layout/pyramid1"/>
    <dgm:cxn modelId="{C5BE07B7-AD61-4F3B-9552-986178D67AAA}" type="presParOf" srcId="{0429D0C4-E988-423E-B332-94151F5D17A6}" destId="{E9ED8D92-E662-4BF5-924D-74D8F8F2C972}" srcOrd="1" destOrd="0" presId="urn:microsoft.com/office/officeart/2005/8/layout/pyramid1"/>
    <dgm:cxn modelId="{A9EED271-60A9-411A-9EAE-BE01642FA3C4}" type="presParOf" srcId="{815F5EAB-E48B-40F1-9B9A-FCC4E3E9B57F}" destId="{EB8E7CC0-A0F7-4E7D-B6CD-ABC32AFFAAA6}" srcOrd="1" destOrd="0" presId="urn:microsoft.com/office/officeart/2005/8/layout/pyramid1"/>
    <dgm:cxn modelId="{363EDDA2-8E69-42DE-8DD4-4587944828EF}" type="presParOf" srcId="{EB8E7CC0-A0F7-4E7D-B6CD-ABC32AFFAAA6}" destId="{72C0E4DE-9B9F-4A07-AACE-D621485B0A78}" srcOrd="0" destOrd="0" presId="urn:microsoft.com/office/officeart/2005/8/layout/pyramid1"/>
    <dgm:cxn modelId="{DDC4533D-303E-4F82-BEE6-C03D70FEC5E4}" type="presParOf" srcId="{EB8E7CC0-A0F7-4E7D-B6CD-ABC32AFFAAA6}" destId="{D49A1785-1789-43E7-A48F-00D227E0E61E}" srcOrd="1" destOrd="0" presId="urn:microsoft.com/office/officeart/2005/8/layout/pyramid1"/>
    <dgm:cxn modelId="{83BFA55C-D0F0-410F-9444-33A96FB727B4}" type="presParOf" srcId="{815F5EAB-E48B-40F1-9B9A-FCC4E3E9B57F}" destId="{8ABD1756-99D6-4598-A5AD-EDC93265DC40}" srcOrd="2" destOrd="0" presId="urn:microsoft.com/office/officeart/2005/8/layout/pyramid1"/>
    <dgm:cxn modelId="{026BBEF1-EF30-4B98-B675-C13BE45006E9}" type="presParOf" srcId="{8ABD1756-99D6-4598-A5AD-EDC93265DC40}" destId="{580BDD9F-506F-4FE4-9B0F-5CE6A578D953}" srcOrd="0" destOrd="0" presId="urn:microsoft.com/office/officeart/2005/8/layout/pyramid1"/>
    <dgm:cxn modelId="{6D5594F3-C427-4258-A7DC-5DA69540D290}" type="presParOf" srcId="{8ABD1756-99D6-4598-A5AD-EDC93265DC40}" destId="{829B9702-001D-4277-95EE-F5722C99064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FEE8F4-EE26-4704-93E7-4B3A2AC74BD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B88A99B6-202B-4437-A640-615954C7ACEB}">
      <dgm:prSet phldrT="[Text]" custT="1"/>
      <dgm:spPr>
        <a:solidFill>
          <a:srgbClr val="006699"/>
        </a:solidFill>
        <a:ln>
          <a:noFill/>
        </a:ln>
      </dgm:spPr>
      <dgm:t>
        <a:bodyPr/>
        <a:lstStyle/>
        <a:p>
          <a:r>
            <a:rPr lang="sv-SE" sz="1600" b="1" dirty="0">
              <a:solidFill>
                <a:schemeClr val="bg1"/>
              </a:solidFill>
              <a:latin typeface="Bahnschrift" panose="020B0502040204020203" pitchFamily="34" charset="0"/>
            </a:rPr>
            <a:t>RÄNTEKOSTNADER</a:t>
          </a:r>
        </a:p>
      </dgm:t>
    </dgm:pt>
    <dgm:pt modelId="{A6A41289-9981-4966-A939-C10A5415DBBD}" type="parTrans" cxnId="{0B955E93-D6AB-4B44-952D-5CEF884178E8}">
      <dgm:prSet/>
      <dgm:spPr/>
      <dgm:t>
        <a:bodyPr/>
        <a:lstStyle/>
        <a:p>
          <a:endParaRPr lang="sv-SE"/>
        </a:p>
      </dgm:t>
    </dgm:pt>
    <dgm:pt modelId="{7B7E44B9-57A4-4B4D-BAB3-71416CC15216}" type="sibTrans" cxnId="{0B955E93-D6AB-4B44-952D-5CEF884178E8}">
      <dgm:prSet/>
      <dgm:spPr/>
      <dgm:t>
        <a:bodyPr/>
        <a:lstStyle/>
        <a:p>
          <a:endParaRPr lang="sv-SE"/>
        </a:p>
      </dgm:t>
    </dgm:pt>
    <dgm:pt modelId="{39CAAC09-E1DA-44FB-B13E-67BA3153A198}">
      <dgm:prSet phldrT="[Text]" custT="1"/>
      <dgm:spPr>
        <a:solidFill>
          <a:srgbClr val="6FA5A2"/>
        </a:solidFill>
        <a:ln>
          <a:noFill/>
        </a:ln>
      </dgm:spPr>
      <dgm:t>
        <a:bodyPr/>
        <a:lstStyle/>
        <a:p>
          <a:r>
            <a:rPr lang="sv-SE" sz="1800" b="1" dirty="0">
              <a:solidFill>
                <a:schemeClr val="bg1"/>
              </a:solidFill>
              <a:latin typeface="Bahnschrift" panose="020B0502040204020203" pitchFamily="34" charset="0"/>
            </a:rPr>
            <a:t>DRIFTKOSTNADER</a:t>
          </a:r>
          <a:br>
            <a:rPr lang="sv-SE" sz="1800" b="1" dirty="0">
              <a:solidFill>
                <a:schemeClr val="bg1"/>
              </a:solidFill>
              <a:latin typeface="Bahnschrift" panose="020B0502040204020203" pitchFamily="34" charset="0"/>
            </a:rPr>
          </a:br>
          <a:endParaRPr lang="sv-SE" sz="1800" b="1" dirty="0">
            <a:solidFill>
              <a:schemeClr val="bg1"/>
            </a:solidFill>
            <a:latin typeface="Bahnschrift" panose="020B0502040204020203" pitchFamily="34" charset="0"/>
          </a:endParaRPr>
        </a:p>
      </dgm:t>
    </dgm:pt>
    <dgm:pt modelId="{FD89A065-6D20-49E3-9603-871A59868784}" type="parTrans" cxnId="{B9610E53-077B-4B7B-9CFA-D77964D91E9D}">
      <dgm:prSet/>
      <dgm:spPr/>
      <dgm:t>
        <a:bodyPr/>
        <a:lstStyle/>
        <a:p>
          <a:endParaRPr lang="sv-SE"/>
        </a:p>
      </dgm:t>
    </dgm:pt>
    <dgm:pt modelId="{26E22E36-C246-42D6-A095-19D20AF63E18}" type="sibTrans" cxnId="{B9610E53-077B-4B7B-9CFA-D77964D91E9D}">
      <dgm:prSet/>
      <dgm:spPr/>
      <dgm:t>
        <a:bodyPr/>
        <a:lstStyle/>
        <a:p>
          <a:endParaRPr lang="sv-SE"/>
        </a:p>
      </dgm:t>
    </dgm:pt>
    <dgm:pt modelId="{66567D12-DB32-45A9-B568-E85A2A0CECAF}">
      <dgm:prSet phldrT="[Text]" custT="1"/>
      <dgm:spPr>
        <a:solidFill>
          <a:srgbClr val="CBE8F1"/>
        </a:solidFill>
        <a:ln>
          <a:noFill/>
        </a:ln>
      </dgm:spPr>
      <dgm:t>
        <a:bodyPr/>
        <a:lstStyle/>
        <a:p>
          <a:br>
            <a:rPr lang="sv-SE" sz="1200" dirty="0">
              <a:solidFill>
                <a:schemeClr val="bg2"/>
              </a:solidFill>
            </a:rPr>
          </a:br>
          <a:br>
            <a:rPr lang="sv-SE" sz="1200" dirty="0">
              <a:solidFill>
                <a:schemeClr val="bg2"/>
              </a:solidFill>
            </a:rPr>
          </a:br>
          <a:br>
            <a:rPr lang="sv-SE" sz="1200" dirty="0">
              <a:solidFill>
                <a:schemeClr val="bg2"/>
              </a:solidFill>
            </a:rPr>
          </a:br>
          <a:endParaRPr lang="sv-SE" sz="1800" dirty="0">
            <a:solidFill>
              <a:schemeClr val="bg2"/>
            </a:solidFill>
            <a:latin typeface="Bahnschrift" panose="020B0502040204020203" pitchFamily="34" charset="0"/>
          </a:endParaRPr>
        </a:p>
        <a:p>
          <a:r>
            <a:rPr lang="sv-SE" sz="1600" b="1" dirty="0">
              <a:solidFill>
                <a:srgbClr val="006699"/>
              </a:solidFill>
              <a:latin typeface="Bahnschrift" panose="020B0502040204020203" pitchFamily="34" charset="0"/>
            </a:rPr>
            <a:t>FÖRENINGENS</a:t>
          </a:r>
          <a:br>
            <a:rPr lang="sv-SE" sz="1600" b="1" dirty="0">
              <a:solidFill>
                <a:srgbClr val="006699"/>
              </a:solidFill>
              <a:latin typeface="Bahnschrift" panose="020B0502040204020203" pitchFamily="34" charset="0"/>
            </a:rPr>
          </a:br>
          <a:r>
            <a:rPr lang="sv-SE" sz="1600" b="1" dirty="0">
              <a:solidFill>
                <a:srgbClr val="006699"/>
              </a:solidFill>
              <a:latin typeface="Bahnschrift" panose="020B0502040204020203" pitchFamily="34" charset="0"/>
            </a:rPr>
            <a:t>SPARANDE</a:t>
          </a:r>
        </a:p>
      </dgm:t>
    </dgm:pt>
    <dgm:pt modelId="{B431CE88-47D0-475E-932D-DFFD4453DB21}" type="parTrans" cxnId="{8C7DA870-C6A9-46D6-A78E-E1A712C0A187}">
      <dgm:prSet/>
      <dgm:spPr/>
      <dgm:t>
        <a:bodyPr/>
        <a:lstStyle/>
        <a:p>
          <a:endParaRPr lang="sv-SE"/>
        </a:p>
      </dgm:t>
    </dgm:pt>
    <dgm:pt modelId="{61F9170A-CE00-4FFC-ABE5-031279495FE3}" type="sibTrans" cxnId="{8C7DA870-C6A9-46D6-A78E-E1A712C0A187}">
      <dgm:prSet/>
      <dgm:spPr/>
      <dgm:t>
        <a:bodyPr/>
        <a:lstStyle/>
        <a:p>
          <a:endParaRPr lang="sv-SE"/>
        </a:p>
      </dgm:t>
    </dgm:pt>
    <dgm:pt modelId="{815F5EAB-E48B-40F1-9B9A-FCC4E3E9B57F}" type="pres">
      <dgm:prSet presAssocID="{EDFEE8F4-EE26-4704-93E7-4B3A2AC74BDD}" presName="Name0" presStyleCnt="0">
        <dgm:presLayoutVars>
          <dgm:dir/>
          <dgm:animLvl val="lvl"/>
          <dgm:resizeHandles val="exact"/>
        </dgm:presLayoutVars>
      </dgm:prSet>
      <dgm:spPr/>
    </dgm:pt>
    <dgm:pt modelId="{0429D0C4-E988-423E-B332-94151F5D17A6}" type="pres">
      <dgm:prSet presAssocID="{66567D12-DB32-45A9-B568-E85A2A0CECAF}" presName="Name8" presStyleCnt="0"/>
      <dgm:spPr/>
    </dgm:pt>
    <dgm:pt modelId="{C6703095-6673-4DD2-B115-55E268F5182C}" type="pres">
      <dgm:prSet presAssocID="{66567D12-DB32-45A9-B568-E85A2A0CECAF}" presName="level" presStyleLbl="node1" presStyleIdx="0" presStyleCnt="3">
        <dgm:presLayoutVars>
          <dgm:chMax val="1"/>
          <dgm:bulletEnabled val="1"/>
        </dgm:presLayoutVars>
      </dgm:prSet>
      <dgm:spPr/>
    </dgm:pt>
    <dgm:pt modelId="{E9ED8D92-E662-4BF5-924D-74D8F8F2C972}" type="pres">
      <dgm:prSet presAssocID="{66567D12-DB32-45A9-B568-E85A2A0CECA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B8E7CC0-A0F7-4E7D-B6CD-ABC32AFFAAA6}" type="pres">
      <dgm:prSet presAssocID="{B88A99B6-202B-4437-A640-615954C7ACEB}" presName="Name8" presStyleCnt="0"/>
      <dgm:spPr/>
    </dgm:pt>
    <dgm:pt modelId="{72C0E4DE-9B9F-4A07-AACE-D621485B0A78}" type="pres">
      <dgm:prSet presAssocID="{B88A99B6-202B-4437-A640-615954C7ACEB}" presName="level" presStyleLbl="node1" presStyleIdx="1" presStyleCnt="3" custScaleY="29244">
        <dgm:presLayoutVars>
          <dgm:chMax val="1"/>
          <dgm:bulletEnabled val="1"/>
        </dgm:presLayoutVars>
      </dgm:prSet>
      <dgm:spPr/>
    </dgm:pt>
    <dgm:pt modelId="{D49A1785-1789-43E7-A48F-00D227E0E61E}" type="pres">
      <dgm:prSet presAssocID="{B88A99B6-202B-4437-A640-615954C7ACE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ABD1756-99D6-4598-A5AD-EDC93265DC40}" type="pres">
      <dgm:prSet presAssocID="{39CAAC09-E1DA-44FB-B13E-67BA3153A198}" presName="Name8" presStyleCnt="0"/>
      <dgm:spPr/>
    </dgm:pt>
    <dgm:pt modelId="{580BDD9F-506F-4FE4-9B0F-5CE6A578D953}" type="pres">
      <dgm:prSet presAssocID="{39CAAC09-E1DA-44FB-B13E-67BA3153A198}" presName="level" presStyleLbl="node1" presStyleIdx="2" presStyleCnt="3" custScaleY="81826" custLinFactNeighborX="0" custLinFactNeighborY="0">
        <dgm:presLayoutVars>
          <dgm:chMax val="1"/>
          <dgm:bulletEnabled val="1"/>
        </dgm:presLayoutVars>
      </dgm:prSet>
      <dgm:spPr/>
    </dgm:pt>
    <dgm:pt modelId="{829B9702-001D-4277-95EE-F5722C99064C}" type="pres">
      <dgm:prSet presAssocID="{39CAAC09-E1DA-44FB-B13E-67BA3153A19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6821824-6F86-46EF-85D3-CE0DA7EFD443}" type="presOf" srcId="{B88A99B6-202B-4437-A640-615954C7ACEB}" destId="{D49A1785-1789-43E7-A48F-00D227E0E61E}" srcOrd="1" destOrd="0" presId="urn:microsoft.com/office/officeart/2005/8/layout/pyramid1"/>
    <dgm:cxn modelId="{D1E94F37-5EEE-496C-A160-BA9B709D944E}" type="presOf" srcId="{B88A99B6-202B-4437-A640-615954C7ACEB}" destId="{72C0E4DE-9B9F-4A07-AACE-D621485B0A78}" srcOrd="0" destOrd="0" presId="urn:microsoft.com/office/officeart/2005/8/layout/pyramid1"/>
    <dgm:cxn modelId="{8C7DA870-C6A9-46D6-A78E-E1A712C0A187}" srcId="{EDFEE8F4-EE26-4704-93E7-4B3A2AC74BDD}" destId="{66567D12-DB32-45A9-B568-E85A2A0CECAF}" srcOrd="0" destOrd="0" parTransId="{B431CE88-47D0-475E-932D-DFFD4453DB21}" sibTransId="{61F9170A-CE00-4FFC-ABE5-031279495FE3}"/>
    <dgm:cxn modelId="{B9610E53-077B-4B7B-9CFA-D77964D91E9D}" srcId="{EDFEE8F4-EE26-4704-93E7-4B3A2AC74BDD}" destId="{39CAAC09-E1DA-44FB-B13E-67BA3153A198}" srcOrd="2" destOrd="0" parTransId="{FD89A065-6D20-49E3-9603-871A59868784}" sibTransId="{26E22E36-C246-42D6-A095-19D20AF63E18}"/>
    <dgm:cxn modelId="{8EDC6687-1309-4FA9-BE41-B4935C1D657B}" type="presOf" srcId="{EDFEE8F4-EE26-4704-93E7-4B3A2AC74BDD}" destId="{815F5EAB-E48B-40F1-9B9A-FCC4E3E9B57F}" srcOrd="0" destOrd="0" presId="urn:microsoft.com/office/officeart/2005/8/layout/pyramid1"/>
    <dgm:cxn modelId="{0B955E93-D6AB-4B44-952D-5CEF884178E8}" srcId="{EDFEE8F4-EE26-4704-93E7-4B3A2AC74BDD}" destId="{B88A99B6-202B-4437-A640-615954C7ACEB}" srcOrd="1" destOrd="0" parTransId="{A6A41289-9981-4966-A939-C10A5415DBBD}" sibTransId="{7B7E44B9-57A4-4B4D-BAB3-71416CC15216}"/>
    <dgm:cxn modelId="{EFB5F49B-9B1F-494D-A7DF-DAD99AC3F34D}" type="presOf" srcId="{39CAAC09-E1DA-44FB-B13E-67BA3153A198}" destId="{580BDD9F-506F-4FE4-9B0F-5CE6A578D953}" srcOrd="0" destOrd="0" presId="urn:microsoft.com/office/officeart/2005/8/layout/pyramid1"/>
    <dgm:cxn modelId="{4EA4A7B1-ADB1-4FD9-8C63-8C56B9235F40}" type="presOf" srcId="{39CAAC09-E1DA-44FB-B13E-67BA3153A198}" destId="{829B9702-001D-4277-95EE-F5722C99064C}" srcOrd="1" destOrd="0" presId="urn:microsoft.com/office/officeart/2005/8/layout/pyramid1"/>
    <dgm:cxn modelId="{E4B05CE8-D8D3-468D-90C8-34E36F304745}" type="presOf" srcId="{66567D12-DB32-45A9-B568-E85A2A0CECAF}" destId="{C6703095-6673-4DD2-B115-55E268F5182C}" srcOrd="0" destOrd="0" presId="urn:microsoft.com/office/officeart/2005/8/layout/pyramid1"/>
    <dgm:cxn modelId="{FE3F3EE9-8CAF-4D79-A1FC-9BECDB5B64BB}" type="presOf" srcId="{66567D12-DB32-45A9-B568-E85A2A0CECAF}" destId="{E9ED8D92-E662-4BF5-924D-74D8F8F2C972}" srcOrd="1" destOrd="0" presId="urn:microsoft.com/office/officeart/2005/8/layout/pyramid1"/>
    <dgm:cxn modelId="{9E86CF8D-83E9-4B31-9D35-E30D7F84F629}" type="presParOf" srcId="{815F5EAB-E48B-40F1-9B9A-FCC4E3E9B57F}" destId="{0429D0C4-E988-423E-B332-94151F5D17A6}" srcOrd="0" destOrd="0" presId="urn:microsoft.com/office/officeart/2005/8/layout/pyramid1"/>
    <dgm:cxn modelId="{39EFB639-458F-4026-8088-31E277AFBED7}" type="presParOf" srcId="{0429D0C4-E988-423E-B332-94151F5D17A6}" destId="{C6703095-6673-4DD2-B115-55E268F5182C}" srcOrd="0" destOrd="0" presId="urn:microsoft.com/office/officeart/2005/8/layout/pyramid1"/>
    <dgm:cxn modelId="{C5BE07B7-AD61-4F3B-9552-986178D67AAA}" type="presParOf" srcId="{0429D0C4-E988-423E-B332-94151F5D17A6}" destId="{E9ED8D92-E662-4BF5-924D-74D8F8F2C972}" srcOrd="1" destOrd="0" presId="urn:microsoft.com/office/officeart/2005/8/layout/pyramid1"/>
    <dgm:cxn modelId="{A9EED271-60A9-411A-9EAE-BE01642FA3C4}" type="presParOf" srcId="{815F5EAB-E48B-40F1-9B9A-FCC4E3E9B57F}" destId="{EB8E7CC0-A0F7-4E7D-B6CD-ABC32AFFAAA6}" srcOrd="1" destOrd="0" presId="urn:microsoft.com/office/officeart/2005/8/layout/pyramid1"/>
    <dgm:cxn modelId="{363EDDA2-8E69-42DE-8DD4-4587944828EF}" type="presParOf" srcId="{EB8E7CC0-A0F7-4E7D-B6CD-ABC32AFFAAA6}" destId="{72C0E4DE-9B9F-4A07-AACE-D621485B0A78}" srcOrd="0" destOrd="0" presId="urn:microsoft.com/office/officeart/2005/8/layout/pyramid1"/>
    <dgm:cxn modelId="{DDC4533D-303E-4F82-BEE6-C03D70FEC5E4}" type="presParOf" srcId="{EB8E7CC0-A0F7-4E7D-B6CD-ABC32AFFAAA6}" destId="{D49A1785-1789-43E7-A48F-00D227E0E61E}" srcOrd="1" destOrd="0" presId="urn:microsoft.com/office/officeart/2005/8/layout/pyramid1"/>
    <dgm:cxn modelId="{83BFA55C-D0F0-410F-9444-33A96FB727B4}" type="presParOf" srcId="{815F5EAB-E48B-40F1-9B9A-FCC4E3E9B57F}" destId="{8ABD1756-99D6-4598-A5AD-EDC93265DC40}" srcOrd="2" destOrd="0" presId="urn:microsoft.com/office/officeart/2005/8/layout/pyramid1"/>
    <dgm:cxn modelId="{026BBEF1-EF30-4B98-B675-C13BE45006E9}" type="presParOf" srcId="{8ABD1756-99D6-4598-A5AD-EDC93265DC40}" destId="{580BDD9F-506F-4FE4-9B0F-5CE6A578D953}" srcOrd="0" destOrd="0" presId="urn:microsoft.com/office/officeart/2005/8/layout/pyramid1"/>
    <dgm:cxn modelId="{6D5594F3-C427-4258-A7DC-5DA69540D290}" type="presParOf" srcId="{8ABD1756-99D6-4598-A5AD-EDC93265DC40}" destId="{829B9702-001D-4277-95EE-F5722C99064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03095-6673-4DD2-B115-55E268F5182C}">
      <dsp:nvSpPr>
        <dsp:cNvPr id="0" name=""/>
        <dsp:cNvSpPr/>
      </dsp:nvSpPr>
      <dsp:spPr>
        <a:xfrm>
          <a:off x="1528078" y="0"/>
          <a:ext cx="2751558" cy="1739900"/>
        </a:xfrm>
        <a:prstGeom prst="trapezoid">
          <a:avLst>
            <a:gd name="adj" fmla="val 79072"/>
          </a:avLst>
        </a:prstGeom>
        <a:solidFill>
          <a:srgbClr val="CBE8F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sv-SE" sz="1200" kern="1200" dirty="0">
              <a:solidFill>
                <a:schemeClr val="bg2"/>
              </a:solidFill>
            </a:rPr>
          </a:br>
          <a:br>
            <a:rPr lang="sv-SE" sz="1200" kern="1200" dirty="0">
              <a:solidFill>
                <a:schemeClr val="bg2"/>
              </a:solidFill>
            </a:rPr>
          </a:br>
          <a:br>
            <a:rPr lang="sv-SE" sz="1200" kern="1200" dirty="0">
              <a:solidFill>
                <a:schemeClr val="bg2"/>
              </a:solidFill>
            </a:rPr>
          </a:br>
          <a:endParaRPr lang="sv-SE" sz="1800" kern="1200" dirty="0">
            <a:solidFill>
              <a:schemeClr val="bg2"/>
            </a:solidFill>
            <a:latin typeface="Bahnschrift" panose="020B0502040204020203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>
              <a:solidFill>
                <a:srgbClr val="006699"/>
              </a:solidFill>
              <a:latin typeface="Bahnschrift" panose="020B0502040204020203" pitchFamily="34" charset="0"/>
            </a:rPr>
            <a:t>FÖRENINGENS</a:t>
          </a:r>
          <a:br>
            <a:rPr lang="sv-SE" sz="1600" b="1" kern="1200" dirty="0">
              <a:solidFill>
                <a:srgbClr val="006699"/>
              </a:solidFill>
              <a:latin typeface="Bahnschrift" panose="020B0502040204020203" pitchFamily="34" charset="0"/>
            </a:rPr>
          </a:br>
          <a:r>
            <a:rPr lang="sv-SE" sz="1600" b="1" kern="1200" dirty="0">
              <a:solidFill>
                <a:srgbClr val="006699"/>
              </a:solidFill>
              <a:latin typeface="Bahnschrift" panose="020B0502040204020203" pitchFamily="34" charset="0"/>
            </a:rPr>
            <a:t>SPARANDE</a:t>
          </a:r>
        </a:p>
      </dsp:txBody>
      <dsp:txXfrm>
        <a:off x="1528078" y="0"/>
        <a:ext cx="2751558" cy="1739900"/>
      </dsp:txXfrm>
    </dsp:sp>
    <dsp:sp modelId="{72C0E4DE-9B9F-4A07-AACE-D621485B0A78}">
      <dsp:nvSpPr>
        <dsp:cNvPr id="0" name=""/>
        <dsp:cNvSpPr/>
      </dsp:nvSpPr>
      <dsp:spPr>
        <a:xfrm>
          <a:off x="1125745" y="1739900"/>
          <a:ext cx="3556224" cy="508816"/>
        </a:xfrm>
        <a:prstGeom prst="trapezoid">
          <a:avLst>
            <a:gd name="adj" fmla="val 79072"/>
          </a:avLst>
        </a:prstGeom>
        <a:solidFill>
          <a:srgbClr val="00669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>
              <a:solidFill>
                <a:schemeClr val="bg1"/>
              </a:solidFill>
              <a:latin typeface="Bahnschrift" panose="020B0502040204020203" pitchFamily="34" charset="0"/>
            </a:rPr>
            <a:t>RÄNTEKOSTNADER</a:t>
          </a:r>
        </a:p>
      </dsp:txBody>
      <dsp:txXfrm>
        <a:off x="1748084" y="1739900"/>
        <a:ext cx="2311545" cy="508816"/>
      </dsp:txXfrm>
    </dsp:sp>
    <dsp:sp modelId="{580BDD9F-506F-4FE4-9B0F-5CE6A578D953}">
      <dsp:nvSpPr>
        <dsp:cNvPr id="0" name=""/>
        <dsp:cNvSpPr/>
      </dsp:nvSpPr>
      <dsp:spPr>
        <a:xfrm>
          <a:off x="0" y="2248717"/>
          <a:ext cx="5807714" cy="1423690"/>
        </a:xfrm>
        <a:prstGeom prst="trapezoid">
          <a:avLst>
            <a:gd name="adj" fmla="val 79072"/>
          </a:avLst>
        </a:prstGeom>
        <a:solidFill>
          <a:srgbClr val="6FA5A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>
              <a:solidFill>
                <a:schemeClr val="bg1"/>
              </a:solidFill>
              <a:latin typeface="Bahnschrift" panose="020B0502040204020203" pitchFamily="34" charset="0"/>
            </a:rPr>
            <a:t>DRIFTKOSTNADER</a:t>
          </a:r>
          <a:br>
            <a:rPr lang="sv-SE" sz="1800" b="1" kern="1200" dirty="0">
              <a:solidFill>
                <a:schemeClr val="bg1"/>
              </a:solidFill>
              <a:latin typeface="Bahnschrift" panose="020B0502040204020203" pitchFamily="34" charset="0"/>
            </a:rPr>
          </a:br>
          <a:endParaRPr lang="sv-SE" sz="1800" b="1" kern="1200" dirty="0">
            <a:solidFill>
              <a:schemeClr val="bg1"/>
            </a:solidFill>
            <a:latin typeface="Bahnschrift" panose="020B0502040204020203" pitchFamily="34" charset="0"/>
          </a:endParaRPr>
        </a:p>
      </dsp:txBody>
      <dsp:txXfrm>
        <a:off x="1016350" y="2248717"/>
        <a:ext cx="3775014" cy="14236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03095-6673-4DD2-B115-55E268F5182C}">
      <dsp:nvSpPr>
        <dsp:cNvPr id="0" name=""/>
        <dsp:cNvSpPr/>
      </dsp:nvSpPr>
      <dsp:spPr>
        <a:xfrm>
          <a:off x="1528078" y="0"/>
          <a:ext cx="2751558" cy="1739900"/>
        </a:xfrm>
        <a:prstGeom prst="trapezoid">
          <a:avLst>
            <a:gd name="adj" fmla="val 79072"/>
          </a:avLst>
        </a:prstGeom>
        <a:solidFill>
          <a:srgbClr val="CBE8F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sv-SE" sz="1200" kern="1200" dirty="0">
              <a:solidFill>
                <a:schemeClr val="bg2"/>
              </a:solidFill>
            </a:rPr>
          </a:br>
          <a:br>
            <a:rPr lang="sv-SE" sz="1200" kern="1200" dirty="0">
              <a:solidFill>
                <a:schemeClr val="bg2"/>
              </a:solidFill>
            </a:rPr>
          </a:br>
          <a:br>
            <a:rPr lang="sv-SE" sz="1200" kern="1200" dirty="0">
              <a:solidFill>
                <a:schemeClr val="bg2"/>
              </a:solidFill>
            </a:rPr>
          </a:br>
          <a:endParaRPr lang="sv-SE" sz="1800" kern="1200" dirty="0">
            <a:solidFill>
              <a:schemeClr val="bg2"/>
            </a:solidFill>
            <a:latin typeface="Bahnschrift" panose="020B0502040204020203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>
              <a:solidFill>
                <a:srgbClr val="006699"/>
              </a:solidFill>
              <a:latin typeface="Bahnschrift" panose="020B0502040204020203" pitchFamily="34" charset="0"/>
            </a:rPr>
            <a:t>FÖRENINGENS</a:t>
          </a:r>
          <a:br>
            <a:rPr lang="sv-SE" sz="1600" b="1" kern="1200" dirty="0">
              <a:solidFill>
                <a:srgbClr val="006699"/>
              </a:solidFill>
              <a:latin typeface="Bahnschrift" panose="020B0502040204020203" pitchFamily="34" charset="0"/>
            </a:rPr>
          </a:br>
          <a:r>
            <a:rPr lang="sv-SE" sz="1600" b="1" kern="1200" dirty="0">
              <a:solidFill>
                <a:srgbClr val="006699"/>
              </a:solidFill>
              <a:latin typeface="Bahnschrift" panose="020B0502040204020203" pitchFamily="34" charset="0"/>
            </a:rPr>
            <a:t>SPARANDE</a:t>
          </a:r>
        </a:p>
      </dsp:txBody>
      <dsp:txXfrm>
        <a:off x="1528078" y="0"/>
        <a:ext cx="2751558" cy="1739900"/>
      </dsp:txXfrm>
    </dsp:sp>
    <dsp:sp modelId="{72C0E4DE-9B9F-4A07-AACE-D621485B0A78}">
      <dsp:nvSpPr>
        <dsp:cNvPr id="0" name=""/>
        <dsp:cNvSpPr/>
      </dsp:nvSpPr>
      <dsp:spPr>
        <a:xfrm>
          <a:off x="1125745" y="1739900"/>
          <a:ext cx="3556224" cy="508816"/>
        </a:xfrm>
        <a:prstGeom prst="trapezoid">
          <a:avLst>
            <a:gd name="adj" fmla="val 79072"/>
          </a:avLst>
        </a:prstGeom>
        <a:solidFill>
          <a:srgbClr val="00669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>
              <a:solidFill>
                <a:schemeClr val="bg1"/>
              </a:solidFill>
              <a:latin typeface="Bahnschrift" panose="020B0502040204020203" pitchFamily="34" charset="0"/>
            </a:rPr>
            <a:t>RÄNTEKOSTNADER</a:t>
          </a:r>
        </a:p>
      </dsp:txBody>
      <dsp:txXfrm>
        <a:off x="1748084" y="1739900"/>
        <a:ext cx="2311545" cy="508816"/>
      </dsp:txXfrm>
    </dsp:sp>
    <dsp:sp modelId="{580BDD9F-506F-4FE4-9B0F-5CE6A578D953}">
      <dsp:nvSpPr>
        <dsp:cNvPr id="0" name=""/>
        <dsp:cNvSpPr/>
      </dsp:nvSpPr>
      <dsp:spPr>
        <a:xfrm>
          <a:off x="0" y="2248717"/>
          <a:ext cx="5807714" cy="1423690"/>
        </a:xfrm>
        <a:prstGeom prst="trapezoid">
          <a:avLst>
            <a:gd name="adj" fmla="val 79072"/>
          </a:avLst>
        </a:prstGeom>
        <a:solidFill>
          <a:srgbClr val="6FA5A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>
              <a:solidFill>
                <a:schemeClr val="bg1"/>
              </a:solidFill>
              <a:latin typeface="Bahnschrift" panose="020B0502040204020203" pitchFamily="34" charset="0"/>
            </a:rPr>
            <a:t>DRIFTKOSTNADER</a:t>
          </a:r>
          <a:br>
            <a:rPr lang="sv-SE" sz="1800" b="1" kern="1200" dirty="0">
              <a:solidFill>
                <a:schemeClr val="bg1"/>
              </a:solidFill>
              <a:latin typeface="Bahnschrift" panose="020B0502040204020203" pitchFamily="34" charset="0"/>
            </a:rPr>
          </a:br>
          <a:endParaRPr lang="sv-SE" sz="1800" b="1" kern="1200" dirty="0">
            <a:solidFill>
              <a:schemeClr val="bg1"/>
            </a:solidFill>
            <a:latin typeface="Bahnschrift" panose="020B0502040204020203" pitchFamily="34" charset="0"/>
          </a:endParaRPr>
        </a:p>
      </dsp:txBody>
      <dsp:txXfrm>
        <a:off x="1016350" y="2248717"/>
        <a:ext cx="3775014" cy="1423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113CC-68D1-4D56-B071-3AF17807E45C}" type="datetimeFigureOut">
              <a:rPr lang="sv-SE" smtClean="0"/>
              <a:t>2024-11-19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B6FF7-0855-4CD6-8D00-A3BD6278A4D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8083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66B46-292D-44C0-A322-F7FF5151F8F9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6862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sv-SE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sv-SE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Arial" charset="0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3C9A68-FD27-4486-9F22-5C9D9C8EBBBA}" type="slidenum">
              <a:rPr lang="sv-SE" smtClean="0"/>
              <a:pPr>
                <a:defRPr/>
              </a:pPr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880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sv-SE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sv-SE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sv-SE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sv-SE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endParaRPr lang="sv-SE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sv-SE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sv-SE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>
              <a:buFont typeface="Arial" charset="0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3C9A68-FD27-4486-9F22-5C9D9C8EBBBA}" type="slidenum">
              <a:rPr lang="sv-SE" smtClean="0"/>
              <a:pPr>
                <a:defRPr/>
              </a:pPr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5526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3C9A68-FD27-4486-9F22-5C9D9C8EBBBA}" type="slidenum">
              <a:rPr lang="sv-SE" smtClean="0"/>
              <a:pPr>
                <a:defRPr/>
              </a:pPr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6677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3C9A68-FD27-4486-9F22-5C9D9C8EBBBA}" type="slidenum">
              <a:rPr lang="sv-SE" smtClean="0"/>
              <a:pPr>
                <a:defRPr/>
              </a:pPr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2839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66B46-292D-44C0-A322-F7FF5151F8F9}" type="slidenum">
              <a:rPr lang="sv-SE" smtClean="0"/>
              <a:pPr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5626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66B46-292D-44C0-A322-F7FF5151F8F9}" type="slidenum">
              <a:rPr lang="sv-SE" smtClean="0"/>
              <a:pPr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0644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66B46-292D-44C0-A322-F7FF5151F8F9}" type="slidenum">
              <a:rPr lang="sv-SE" smtClean="0"/>
              <a:pPr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58883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66B46-292D-44C0-A322-F7FF5151F8F9}" type="slidenum">
              <a:rPr lang="sv-SE" smtClean="0"/>
              <a:pPr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4210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18E15-EC09-00D8-8E88-CD36336A7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AAFCD17-4A29-1ABE-2C39-5C2F2C0B36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7F40DDA-9A7F-67BE-99BE-3C26E32D93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2FE24E7-E9D6-85EF-A5DC-E170932DA7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66B46-292D-44C0-A322-F7FF5151F8F9}" type="slidenum">
              <a:rPr lang="sv-SE" smtClean="0"/>
              <a:pPr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4912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66B46-292D-44C0-A322-F7FF5151F8F9}" type="slidenum">
              <a:rPr lang="sv-SE" smtClean="0"/>
              <a:pPr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0389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66B46-292D-44C0-A322-F7FF5151F8F9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0864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b="1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66B46-292D-44C0-A322-F7FF5151F8F9}" type="slidenum">
              <a:rPr lang="sv-SE" smtClean="0"/>
              <a:pPr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89939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Summa större åtgärder 213 mkr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66B46-292D-44C0-A322-F7FF5151F8F9}" type="slidenum">
              <a:rPr lang="sv-SE" smtClean="0"/>
              <a:pPr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3328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66B46-292D-44C0-A322-F7FF5151F8F9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6925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66B46-292D-44C0-A322-F7FF5151F8F9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0522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sv-SE" dirty="0"/>
              <a:t>Sicklahus	300 kr/kvm</a:t>
            </a:r>
          </a:p>
          <a:p>
            <a:pPr>
              <a:buFont typeface="Arial" charset="0"/>
              <a:buNone/>
            </a:pPr>
            <a:r>
              <a:rPr lang="sv-SE" dirty="0"/>
              <a:t>Genomsnitt 	275-350 kr/kvm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3C9A68-FD27-4486-9F22-5C9D9C8EBBBA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2383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3C9A68-FD27-4486-9F22-5C9D9C8EBBBA}" type="slidenum">
              <a:rPr lang="sv-SE" smtClean="0"/>
              <a:pPr>
                <a:defRPr/>
              </a:pPr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7529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sv-SE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sv-SE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sv-SE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3C9A68-FD27-4486-9F22-5C9D9C8EBBBA}" type="slidenum">
              <a:rPr lang="sv-SE" smtClean="0"/>
              <a:pPr>
                <a:defRPr/>
              </a:pPr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2457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1E4B8-7CB1-D9F1-BD54-36D28DA4A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9FA3197-BCD5-ABE0-9E2A-33D076FB0D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973D855-1BEA-136A-810D-FB00B65058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sv-SE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sv-SE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sv-SE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sv-SE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3A345CF-7852-5053-840E-5FEFA67A42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3C9A68-FD27-4486-9F22-5C9D9C8EBBBA}" type="slidenum">
              <a:rPr lang="sv-SE" smtClean="0"/>
              <a:pPr>
                <a:defRPr/>
              </a:pPr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1237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lain" startAt="2025"/>
            </a:pPr>
            <a:endParaRPr lang="sv-SE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sv-SE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Arial" charset="0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3C9A68-FD27-4486-9F22-5C9D9C8EBBBA}" type="slidenum">
              <a:rPr lang="sv-SE" smtClean="0"/>
              <a:pPr>
                <a:defRPr/>
              </a:pPr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0289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169DFF-320F-41EE-BDF5-BD5AA8897C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4686A5-9C5A-483A-9903-8B92E0440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B54C3EF-EE15-47E9-A859-E32990C7F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5CC4-1FC8-4504-A2E5-76E1C35C4A80}" type="datetime1">
              <a:rPr lang="sv-SE" smtClean="0"/>
              <a:t>2024-11-19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436005-D635-4C01-B77B-DD271CF5A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533D120-A1A2-4639-9F87-8A6669CF9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C93-7AF9-4A9B-8941-96B5EF73BBC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4279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AB1B52-5AFA-4EE3-8746-2BCEC7B7B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4084855-8675-463D-B085-E5905EF241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A7862E2-1B1E-45F0-8BE6-D27CCFAB7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8BE7-ED88-422F-8ADA-6CE685B09194}" type="datetime1">
              <a:rPr lang="sv-SE" smtClean="0"/>
              <a:t>2024-11-19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993953B-A38E-4C28-807B-3D285E641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9A85352-F1D4-4D4A-BFBB-174E1C44C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C93-7AF9-4A9B-8941-96B5EF73BBC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3430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1988EBA-CD02-4B42-988B-98587A7A7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22E74A6-1D8B-482C-9D93-1E4E497A6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4951DD-8E66-42D2-A7E2-B2F1FB72A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79C5-C8E8-4FB3-BB83-F6CBBB91642F}" type="datetime1">
              <a:rPr lang="sv-SE" smtClean="0"/>
              <a:t>2024-11-19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AA7603C-DDF5-4CEC-8FC7-F6F870E2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6DEBB88-5123-4231-B0B4-CBB285197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C93-7AF9-4A9B-8941-96B5EF73BBC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5403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A12A31-D5CE-4E84-9798-DED1D1786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6788282-F0C0-4214-BB20-1BADED17E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3AA4EAD-5B35-4F4E-B5C7-846D9E838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CD77-EF36-4312-9100-D296886FCCAA}" type="datetime1">
              <a:rPr lang="sv-SE" smtClean="0"/>
              <a:t>2024-11-19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D99CD4-111E-451E-BFE2-AA63CB1A8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7C5A6F1-1750-4363-AFC4-914598BA1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C93-7AF9-4A9B-8941-96B5EF73BBC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487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E41273-29FC-458B-BFA5-36FE43CE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90FB148-96F2-4710-BA77-81F50203E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BA426E7-7E6B-4AF5-BBA6-2E8620CB6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1F41-446A-4264-AC72-76BF461DD1F6}" type="datetime1">
              <a:rPr lang="sv-SE" smtClean="0"/>
              <a:t>2024-11-19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99848E5-C24C-49CF-B7E8-461596EA8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B6BAEA9-C6AF-47E5-9026-6418572D3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C93-7AF9-4A9B-8941-96B5EF73BBC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6720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AF58FC-C90F-4088-A874-B5CF2E0C0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ECD76DC-0E7E-4CE4-9ACC-44FD76B83B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64D71CD-71A3-47AA-8293-0AC3A94B3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53A757C-2AD2-4D24-AD12-DB7240BE6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3B57-5FF0-40D6-B7C7-4164A618F8EF}" type="datetime1">
              <a:rPr lang="sv-SE" smtClean="0"/>
              <a:t>2024-11-19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0782381-69AA-42A0-AFD6-C3446FC80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E7E62E7-4A97-41AB-977A-58FB4DF28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C93-7AF9-4A9B-8941-96B5EF73BBC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12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0DF958-5B9D-4950-97F7-A9B398A6A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24D0857-0CB7-4C66-9B5E-5F0CF6CD4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A106A7F-0475-48E1-A396-37872FD44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500617B-46C9-4254-9579-E583D0BE72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7C3AF2C-E4EA-4795-8811-78C0AD1727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35671C3-D8F0-442F-8E24-49B93FB72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7A24-D544-4B04-8463-7FFFF420473E}" type="datetime1">
              <a:rPr lang="sv-SE" smtClean="0"/>
              <a:t>2024-11-19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11D8F8B-6CCC-4F59-B296-B6C8624C1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F8D2A73-52B0-478B-ABC2-615A83FB7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C93-7AF9-4A9B-8941-96B5EF73BBC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9919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9C5750-3E0F-476B-9782-AA8586441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39333D2-BE61-4CCD-8B8F-D71371253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0662-8191-435C-91FE-CE335FE514FC}" type="datetime1">
              <a:rPr lang="sv-SE" smtClean="0"/>
              <a:t>2024-11-19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7CF3FFD-2823-4B49-B3FB-667341A81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F6CD5ED-B9F6-4019-8A56-1DFFE529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C93-7AF9-4A9B-8941-96B5EF73BBC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327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E48B3B6-51E1-4CA9-906D-1353C5CF9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17FE-E388-4720-B22A-96BA4394A857}" type="datetime1">
              <a:rPr lang="sv-SE" smtClean="0"/>
              <a:t>2024-11-19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9D6E4BF-5F81-4B6E-9D89-F6D9858C7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47CAE97-4F0C-4EC1-AF92-951D855D2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C93-7AF9-4A9B-8941-96B5EF73BBC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9912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01FB63-51E1-44E5-9E1A-B1C47FF7F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1EE8AE9-50B4-4D96-8ECD-92ABD5600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DF43392-9C44-415F-8969-B306905DE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EEB6393-E4C3-4C10-A575-36FD48F4A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A5C3-3221-4233-ACE8-63CA72498485}" type="datetime1">
              <a:rPr lang="sv-SE" smtClean="0"/>
              <a:t>2024-11-19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EADEDF6-2ECA-4C77-B26F-62EF900E6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164DD1A-729D-4EB3-8F3F-3AB2CDF93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C93-7AF9-4A9B-8941-96B5EF73BBC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70376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D397FD-DC1C-41C3-AE37-59115ED8A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935A1B3-2AC7-40C2-A8B6-F5F6CA7DE6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6B5596D-A140-484B-A510-67B0E414F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CD5339C-6A67-4876-9957-64627AD36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B8B8-6B21-49C7-A191-24FD84D36ECF}" type="datetime1">
              <a:rPr lang="sv-SE" smtClean="0"/>
              <a:t>2024-11-19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4F18413-2291-4EA3-BEAC-8A64261CF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15A9DDD-6F01-418C-B7A6-AFA020E44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C93-7AF9-4A9B-8941-96B5EF73BBC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915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4CD80D1-9B19-463B-AAEB-7CD72F241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1B9D56D-E86A-43C0-B43F-7092D33B6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0CBE8B-D8B8-4590-9A8E-364A49A97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19957-D722-4131-9A28-82C2FE9CA3CA}" type="datetime1">
              <a:rPr lang="sv-SE" smtClean="0"/>
              <a:t>2024-11-19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F430DBA-4FCE-4BFF-976A-CEB37609F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B55A59-5F7C-4752-BA2B-3BFE64755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A1C93-7AF9-4A9B-8941-96B5EF73BBC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541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stighetsagarna.se/felanmala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styrelsen@sicklahus.s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07002-3EF9-9E4A-AF2E-227386412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432B57-131C-DA96-0625-03A9ECF5EC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729" y="206188"/>
            <a:ext cx="11386583" cy="6799007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b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848A0A8-726E-37A2-5982-F486AA11D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C93-7AF9-4A9B-8941-96B5EF73BBCC}" type="slidenum">
              <a:rPr lang="sv-SE" smtClean="0"/>
              <a:t>1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1409241-68CE-8F13-9971-1F0EF1478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061" y="206188"/>
            <a:ext cx="1581785" cy="58547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4E678F48-84D3-54A9-2974-AD66116D2A7E}"/>
              </a:ext>
            </a:extLst>
          </p:cNvPr>
          <p:cNvSpPr txBox="1"/>
          <p:nvPr/>
        </p:nvSpPr>
        <p:spPr>
          <a:xfrm>
            <a:off x="402004" y="206188"/>
            <a:ext cx="11386583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om Brf Sicklahus 2025- 2034 </a:t>
            </a:r>
          </a:p>
          <a:p>
            <a:pPr algn="l"/>
            <a:endParaRPr lang="sv-SE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sv-S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Styrelsen i Brf Sicklahus lämnar denna sammanställning från vårt informationsmöte den 13 november 2024: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om både större åtgärder och renoveringar som är planerade att utföras på våra fastigheter.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sammanfattning av den verksamhetsanalys som HSB ekonomer har sammanställt för Brf Sicklahus.</a:t>
            </a:r>
          </a:p>
          <a:p>
            <a:pPr algn="l"/>
            <a:endParaRPr lang="sv-SE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sv-SE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Verksamhetsanalysen ska ge medlemmarna, och övriga intresserade, en samlad bild av föreningens framtid vad gäller ekonomi i förhållande till vår underhållsplan. Det är viktigt att notera att den utgår från det </a:t>
            </a:r>
            <a:r>
              <a:rPr lang="sv-S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 är känt och planerades i </a:t>
            </a:r>
            <a:r>
              <a:rPr lang="sv-SE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november 2024. Successivt kommer underhållsplanen att uppdateras och då även verksamhetsanalysen. </a:t>
            </a:r>
          </a:p>
          <a:p>
            <a:r>
              <a:rPr lang="sv-SE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Stor hänsyn ska även tas till yttre f</a:t>
            </a:r>
            <a:r>
              <a:rPr lang="sv-S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aktorer som påverkar en bostadsrättsförenings ekonomi, som exempelvis </a:t>
            </a:r>
            <a:r>
              <a:rPr lang="sv-SE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förändringar av låneräntan, inflationen, elpriser </a:t>
            </a:r>
            <a:r>
              <a:rPr lang="sv-S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 mera</a:t>
            </a:r>
            <a:r>
              <a:rPr lang="sv-SE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sv-SE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Målsättningen är att ge en så tydlig bild som är möjligt av förenings verksamhet och framtid fram till 2034.</a:t>
            </a:r>
          </a:p>
          <a:p>
            <a:endParaRPr lang="sv-SE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Följande sidor är det presentationsmaterial som visades på informationsmötet den 13 november 2024. </a:t>
            </a:r>
            <a:r>
              <a:rPr lang="sv-SE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vår </a:t>
            </a:r>
            <a:r>
              <a:rPr lang="sv-S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årsredovisning och kommande handlingar kommer styrelsen att uppdatera kända förändringar utifrån handlingsplaner och budget. Besök gärna vår hemsida där aktuell information finns och uppdateras.</a:t>
            </a:r>
          </a:p>
          <a:p>
            <a:endParaRPr lang="sv-SE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 </a:t>
            </a:r>
            <a:r>
              <a:rPr lang="sv-SE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vänlig hälsning </a:t>
            </a:r>
            <a:r>
              <a:rPr lang="sv-SE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sv-S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Styrelsen i Brf Sicklahus</a:t>
            </a:r>
            <a:endParaRPr lang="sv-SE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l">
              <a:buFontTx/>
              <a:buChar char="-"/>
            </a:pPr>
            <a:endParaRPr lang="sv-SE" sz="1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438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1FF030-065F-4D9F-9DD9-574239861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332657"/>
            <a:ext cx="8017200" cy="646001"/>
          </a:xfrm>
        </p:spPr>
        <p:txBody>
          <a:bodyPr/>
          <a:lstStyle/>
          <a:p>
            <a:r>
              <a:rPr lang="sv-SE" sz="3200" dirty="0"/>
              <a:t>SPARANDE OCH INTÄKTER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8952880-3A9D-F7AB-2EE0-B804360B7EDB}"/>
              </a:ext>
            </a:extLst>
          </p:cNvPr>
          <p:cNvGraphicFramePr/>
          <p:nvPr/>
        </p:nvGraphicFramePr>
        <p:xfrm>
          <a:off x="3096598" y="1556792"/>
          <a:ext cx="5807715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Rak pilkoppling 3">
            <a:extLst>
              <a:ext uri="{FF2B5EF4-FFF2-40B4-BE49-F238E27FC236}">
                <a16:creationId xmlns:a16="http://schemas.microsoft.com/office/drawing/2014/main" id="{5231F29B-D314-D628-0030-FF9130C23F2E}"/>
              </a:ext>
            </a:extLst>
          </p:cNvPr>
          <p:cNvCxnSpPr>
            <a:cxnSpLocks/>
          </p:cNvCxnSpPr>
          <p:nvPr/>
        </p:nvCxnSpPr>
        <p:spPr>
          <a:xfrm>
            <a:off x="8976320" y="1613024"/>
            <a:ext cx="0" cy="3616176"/>
          </a:xfrm>
          <a:prstGeom prst="straightConnector1">
            <a:avLst/>
          </a:prstGeom>
          <a:ln w="12700">
            <a:solidFill>
              <a:srgbClr val="0A0A0A"/>
            </a:solidFill>
            <a:headEnd type="triangle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ruta 15">
            <a:extLst>
              <a:ext uri="{FF2B5EF4-FFF2-40B4-BE49-F238E27FC236}">
                <a16:creationId xmlns:a16="http://schemas.microsoft.com/office/drawing/2014/main" id="{193BC114-2E85-5B75-8C47-9D4082DDFD32}"/>
              </a:ext>
            </a:extLst>
          </p:cNvPr>
          <p:cNvSpPr txBox="1"/>
          <p:nvPr/>
        </p:nvSpPr>
        <p:spPr>
          <a:xfrm>
            <a:off x="9026154" y="2852936"/>
            <a:ext cx="1534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rgbClr val="0A0A0A"/>
                </a:solidFill>
              </a:rPr>
              <a:t>TOTAL INTÄKT</a:t>
            </a:r>
            <a:br>
              <a:rPr lang="sv-SE" sz="1400" b="1" dirty="0">
                <a:solidFill>
                  <a:srgbClr val="0A0A0A"/>
                </a:solidFill>
              </a:rPr>
            </a:br>
            <a:endParaRPr lang="sv-SE" sz="1400" b="1" dirty="0">
              <a:solidFill>
                <a:srgbClr val="0A0A0A"/>
              </a:solidFill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3447A81-78BA-DDDD-B873-339A99661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C93-7AF9-4A9B-8941-96B5EF73BBCC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2683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991544" y="836713"/>
            <a:ext cx="8017200" cy="1150057"/>
          </a:xfrm>
        </p:spPr>
        <p:txBody>
          <a:bodyPr>
            <a:normAutofit fontScale="90000"/>
          </a:bodyPr>
          <a:lstStyle/>
          <a:p>
            <a:r>
              <a:rPr lang="sv-SE" dirty="0"/>
              <a:t>UNDERHÅLLSBEHOV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8BEAA8F-B136-2D2A-CA77-6E7FD2F69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6" y="1916833"/>
            <a:ext cx="8487960" cy="3839111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B898A942-5E37-2CF8-DC3F-717F32788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C93-7AF9-4A9B-8941-96B5EF73BBCC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9670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847528" y="789550"/>
            <a:ext cx="8017200" cy="1150057"/>
          </a:xfrm>
        </p:spPr>
        <p:txBody>
          <a:bodyPr>
            <a:normAutofit fontScale="90000"/>
          </a:bodyPr>
          <a:lstStyle/>
          <a:p>
            <a:r>
              <a:rPr lang="sv-SE" sz="3200" dirty="0"/>
              <a:t>SPARANDE = underhållsbehov</a:t>
            </a:r>
            <a:br>
              <a:rPr lang="sv-SE" sz="3200" dirty="0"/>
            </a:br>
            <a:br>
              <a:rPr lang="sv-SE" sz="3200" dirty="0"/>
            </a:br>
            <a:endParaRPr lang="sv-SE" sz="3200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76DECA9-75EB-61F1-C9E1-A3A8E6E9D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252" y="4725144"/>
            <a:ext cx="8230749" cy="1390844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2FEB0B2-3B9D-287F-9B88-B2E38B00D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808" y="1628801"/>
            <a:ext cx="4946952" cy="2548637"/>
          </a:xfrm>
          <a:prstGeom prst="rect">
            <a:avLst/>
          </a:prstGeom>
        </p:spPr>
      </p:pic>
      <p:cxnSp>
        <p:nvCxnSpPr>
          <p:cNvPr id="11" name="Koppling: vinklad 10">
            <a:extLst>
              <a:ext uri="{FF2B5EF4-FFF2-40B4-BE49-F238E27FC236}">
                <a16:creationId xmlns:a16="http://schemas.microsoft.com/office/drawing/2014/main" id="{00000000-0008-0000-0900-00000D010000}"/>
              </a:ext>
            </a:extLst>
          </p:cNvPr>
          <p:cNvCxnSpPr>
            <a:cxnSpLocks/>
          </p:cNvCxnSpPr>
          <p:nvPr/>
        </p:nvCxnSpPr>
        <p:spPr>
          <a:xfrm rot="5400000">
            <a:off x="2682128" y="3314481"/>
            <a:ext cx="3659233" cy="1440000"/>
          </a:xfrm>
          <a:prstGeom prst="bentConnector4">
            <a:avLst>
              <a:gd name="adj1" fmla="val 294"/>
              <a:gd name="adj2" fmla="val 144852"/>
            </a:avLst>
          </a:prstGeom>
          <a:ln w="25400">
            <a:solidFill>
              <a:srgbClr val="0A0A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75103E28-CD95-F6F9-8E38-5C807774D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C93-7AF9-4A9B-8941-96B5EF73BBCC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5832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919536" y="420047"/>
            <a:ext cx="8017200" cy="521020"/>
          </a:xfrm>
        </p:spPr>
        <p:txBody>
          <a:bodyPr>
            <a:normAutofit fontScale="90000"/>
          </a:bodyPr>
          <a:lstStyle/>
          <a:p>
            <a:br>
              <a:rPr lang="sv-SE" sz="3200" dirty="0"/>
            </a:br>
            <a:br>
              <a:rPr lang="sv-SE" sz="3200" dirty="0"/>
            </a:br>
            <a:r>
              <a:rPr lang="sv-SE" sz="3200" dirty="0"/>
              <a:t>Årsavgifter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74FC9B8-D753-86DE-A16C-4CFF1016F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312" y="1542787"/>
            <a:ext cx="5925377" cy="3772426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95C646D2-910E-3DAE-5D04-AEB8BF9A0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C93-7AF9-4A9B-8941-96B5EF73BBCC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23867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1434F-4ABF-2A92-F365-5BC428724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71962D02-0137-D823-5A1B-7C6BA74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420047"/>
            <a:ext cx="8017200" cy="521020"/>
          </a:xfrm>
        </p:spPr>
        <p:txBody>
          <a:bodyPr>
            <a:normAutofit fontScale="90000"/>
          </a:bodyPr>
          <a:lstStyle/>
          <a:p>
            <a:br>
              <a:rPr lang="sv-SE" sz="3200" dirty="0"/>
            </a:br>
            <a:br>
              <a:rPr lang="sv-SE" sz="3200" dirty="0"/>
            </a:br>
            <a:r>
              <a:rPr lang="sv-SE" sz="3200" dirty="0"/>
              <a:t>Årsavgifter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6AFEB70-E075-3CD7-A6BD-BAE809B83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312" y="1542787"/>
            <a:ext cx="5925377" cy="3772426"/>
          </a:xfrm>
          <a:prstGeom prst="rect">
            <a:avLst/>
          </a:prstGeom>
        </p:spPr>
      </p:pic>
      <p:sp>
        <p:nvSpPr>
          <p:cNvPr id="2" name="Pratbubbla: rektangel med rundade hörn 1">
            <a:extLst>
              <a:ext uri="{FF2B5EF4-FFF2-40B4-BE49-F238E27FC236}">
                <a16:creationId xmlns:a16="http://schemas.microsoft.com/office/drawing/2014/main" id="{03B42F59-A67C-5279-CA89-EF63570F59E6}"/>
              </a:ext>
            </a:extLst>
          </p:cNvPr>
          <p:cNvSpPr/>
          <p:nvPr/>
        </p:nvSpPr>
        <p:spPr>
          <a:xfrm>
            <a:off x="9192344" y="1542787"/>
            <a:ext cx="1274440" cy="612648"/>
          </a:xfrm>
          <a:prstGeom prst="wedgeRoundRectCallout">
            <a:avLst>
              <a:gd name="adj1" fmla="val -67869"/>
              <a:gd name="adj2" fmla="val 9898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rgbClr val="0A0A0A"/>
                </a:solidFill>
                <a:latin typeface="Saira" panose="00000500000000000000" pitchFamily="2" charset="0"/>
              </a:rPr>
              <a:t>Årsavgift 2025</a:t>
            </a:r>
          </a:p>
          <a:p>
            <a:pPr algn="ctr"/>
            <a:r>
              <a:rPr lang="sv-SE" sz="1100" b="1" dirty="0">
                <a:solidFill>
                  <a:srgbClr val="0A0A0A"/>
                </a:solidFill>
                <a:latin typeface="Saira" panose="00000500000000000000" pitchFamily="2" charset="0"/>
              </a:rPr>
              <a:t>723 kr/kvm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35922D9-F19D-F104-9494-449C05130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C93-7AF9-4A9B-8941-96B5EF73BBCC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5657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919536" y="420047"/>
            <a:ext cx="8017200" cy="521020"/>
          </a:xfrm>
        </p:spPr>
        <p:txBody>
          <a:bodyPr>
            <a:normAutofit fontScale="90000"/>
          </a:bodyPr>
          <a:lstStyle/>
          <a:p>
            <a:br>
              <a:rPr lang="sv-SE" sz="3200" dirty="0"/>
            </a:br>
            <a:br>
              <a:rPr lang="sv-SE" sz="3200" dirty="0"/>
            </a:br>
            <a:r>
              <a:rPr lang="sv-SE" sz="3200" dirty="0"/>
              <a:t>Driftkostnader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63100A2-8D17-5E95-71E8-D0FEAC3CB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286" y="1566603"/>
            <a:ext cx="5763429" cy="372479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9DAC7AB5-10A0-5F9E-56CE-A494D859D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C93-7AF9-4A9B-8941-96B5EF73BBCC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3243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847528" y="441453"/>
            <a:ext cx="8017200" cy="575029"/>
          </a:xfrm>
        </p:spPr>
        <p:txBody>
          <a:bodyPr>
            <a:normAutofit fontScale="90000"/>
          </a:bodyPr>
          <a:lstStyle/>
          <a:p>
            <a:br>
              <a:rPr lang="sv-SE" sz="3200" dirty="0"/>
            </a:br>
            <a:r>
              <a:rPr lang="sv-SE" sz="3200" dirty="0" err="1"/>
              <a:t>skuldsättningsgrd</a:t>
            </a:r>
            <a:endParaRPr lang="sv-SE" sz="32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16DF2D1-56E7-C053-F493-708A2C688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793" y="5373217"/>
            <a:ext cx="4187033" cy="1317383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86C46E11-C6EF-62FF-B752-7E1599D2B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865" y="1556793"/>
            <a:ext cx="5706271" cy="3486637"/>
          </a:xfrm>
          <a:prstGeom prst="rect">
            <a:avLst/>
          </a:prstGeom>
        </p:spPr>
      </p:pic>
      <p:sp>
        <p:nvSpPr>
          <p:cNvPr id="8" name="Pratbubbla: rektangel med rundade hörn 7">
            <a:extLst>
              <a:ext uri="{FF2B5EF4-FFF2-40B4-BE49-F238E27FC236}">
                <a16:creationId xmlns:a16="http://schemas.microsoft.com/office/drawing/2014/main" id="{7E90768F-4153-AA41-D273-52E0E154BE88}"/>
              </a:ext>
            </a:extLst>
          </p:cNvPr>
          <p:cNvSpPr/>
          <p:nvPr/>
        </p:nvSpPr>
        <p:spPr>
          <a:xfrm>
            <a:off x="9227508" y="1916832"/>
            <a:ext cx="1274440" cy="612648"/>
          </a:xfrm>
          <a:prstGeom prst="wedgeRoundRectCallout">
            <a:avLst>
              <a:gd name="adj1" fmla="val -80624"/>
              <a:gd name="adj2" fmla="val 7576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rgbClr val="0A0A0A"/>
                </a:solidFill>
                <a:latin typeface="Saira" panose="00000500000000000000" pitchFamily="2" charset="0"/>
              </a:rPr>
              <a:t>Belåning 2025</a:t>
            </a:r>
          </a:p>
          <a:p>
            <a:pPr algn="ctr"/>
            <a:r>
              <a:rPr lang="sv-SE" sz="1100" b="1" dirty="0">
                <a:solidFill>
                  <a:srgbClr val="0A0A0A"/>
                </a:solidFill>
                <a:latin typeface="Saira" panose="00000500000000000000" pitchFamily="2" charset="0"/>
              </a:rPr>
              <a:t>4 578 kr/kvm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D8DE116-69E2-88DB-2976-3EDE34702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C93-7AF9-4A9B-8941-96B5EF73BBCC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9871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847528" y="441453"/>
            <a:ext cx="8017200" cy="575029"/>
          </a:xfrm>
        </p:spPr>
        <p:txBody>
          <a:bodyPr>
            <a:normAutofit fontScale="90000"/>
          </a:bodyPr>
          <a:lstStyle/>
          <a:p>
            <a:br>
              <a:rPr lang="sv-SE" sz="3200" dirty="0"/>
            </a:br>
            <a:r>
              <a:rPr lang="sv-SE" sz="3200" dirty="0"/>
              <a:t>Genomsnittsränta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753835A-27EE-6958-8ADF-12F671F8A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772" y="1942195"/>
            <a:ext cx="7677707" cy="2973611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ECF4799-56CC-6F73-97DD-525315FFF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C93-7AF9-4A9B-8941-96B5EF73BBCC}" type="slidenum">
              <a:rPr lang="sv-SE" smtClean="0"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7288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847528" y="441453"/>
            <a:ext cx="8017200" cy="575029"/>
          </a:xfrm>
        </p:spPr>
        <p:txBody>
          <a:bodyPr>
            <a:normAutofit fontScale="90000"/>
          </a:bodyPr>
          <a:lstStyle/>
          <a:p>
            <a:br>
              <a:rPr lang="sv-SE" sz="3200" dirty="0"/>
            </a:br>
            <a:r>
              <a:rPr lang="sv-SE" sz="3200" dirty="0"/>
              <a:t>Antagen ränteutveckling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24AFC80-E24D-45B4-0E56-1FBC86EDC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633" y="1844825"/>
            <a:ext cx="5706271" cy="3496163"/>
          </a:xfrm>
          <a:prstGeom prst="rect">
            <a:avLst/>
          </a:prstGeom>
        </p:spPr>
      </p:pic>
      <p:sp>
        <p:nvSpPr>
          <p:cNvPr id="4" name="Pratbubbla: rektangel med rundade hörn 3">
            <a:extLst>
              <a:ext uri="{FF2B5EF4-FFF2-40B4-BE49-F238E27FC236}">
                <a16:creationId xmlns:a16="http://schemas.microsoft.com/office/drawing/2014/main" id="{B7A2CDD4-D6CC-8CE8-B20C-A3B1E9352F98}"/>
              </a:ext>
            </a:extLst>
          </p:cNvPr>
          <p:cNvSpPr/>
          <p:nvPr/>
        </p:nvSpPr>
        <p:spPr>
          <a:xfrm>
            <a:off x="8652284" y="2708920"/>
            <a:ext cx="1512168" cy="612648"/>
          </a:xfrm>
          <a:prstGeom prst="wedgeRoundRectCallout">
            <a:avLst>
              <a:gd name="adj1" fmla="val -85582"/>
              <a:gd name="adj2" fmla="val 11816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100" b="1" dirty="0">
              <a:solidFill>
                <a:srgbClr val="0A0A0A"/>
              </a:solidFill>
              <a:latin typeface="Saira" panose="00000500000000000000" pitchFamily="2" charset="0"/>
            </a:endParaRPr>
          </a:p>
          <a:p>
            <a:pPr algn="ctr"/>
            <a:endParaRPr lang="sv-SE" sz="1100" b="1" dirty="0">
              <a:solidFill>
                <a:srgbClr val="0A0A0A"/>
              </a:solidFill>
              <a:latin typeface="Saira" panose="00000500000000000000" pitchFamily="2" charset="0"/>
            </a:endParaRPr>
          </a:p>
          <a:p>
            <a:pPr algn="ctr"/>
            <a:r>
              <a:rPr lang="sv-SE" sz="1100" b="1" dirty="0">
                <a:solidFill>
                  <a:srgbClr val="0A0A0A"/>
                </a:solidFill>
                <a:latin typeface="Saira" panose="00000500000000000000" pitchFamily="2" charset="0"/>
              </a:rPr>
              <a:t>Snittränta 2023</a:t>
            </a:r>
          </a:p>
          <a:p>
            <a:pPr algn="ctr"/>
            <a:r>
              <a:rPr lang="sv-SE" sz="1100" b="1" dirty="0">
                <a:solidFill>
                  <a:srgbClr val="0A0A0A"/>
                </a:solidFill>
                <a:latin typeface="Saira" panose="00000500000000000000" pitchFamily="2" charset="0"/>
              </a:rPr>
              <a:t>Sicklahus 2 %</a:t>
            </a:r>
          </a:p>
          <a:p>
            <a:pPr algn="ctr"/>
            <a:endParaRPr lang="sv-SE" dirty="0">
              <a:solidFill>
                <a:srgbClr val="0A0A0A"/>
              </a:solidFill>
            </a:endParaRP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0B3774F-42FF-C8F2-208F-E7FDF37E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C93-7AF9-4A9B-8941-96B5EF73BBCC}" type="slidenum">
              <a:rPr lang="sv-SE" smtClean="0"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3408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919536" y="420047"/>
            <a:ext cx="8017200" cy="521020"/>
          </a:xfrm>
        </p:spPr>
        <p:txBody>
          <a:bodyPr>
            <a:normAutofit fontScale="90000"/>
          </a:bodyPr>
          <a:lstStyle/>
          <a:p>
            <a:br>
              <a:rPr lang="sv-SE" sz="3200" dirty="0"/>
            </a:br>
            <a:br>
              <a:rPr lang="sv-SE" sz="3200" dirty="0"/>
            </a:br>
            <a:r>
              <a:rPr lang="sv-SE" sz="3200" dirty="0"/>
              <a:t>räntekostnader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9D72574-A827-975D-0AFC-AABF1A97E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654" y="1609471"/>
            <a:ext cx="5858693" cy="3639058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7407710-B511-8A9B-B72F-D83A801CC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C93-7AF9-4A9B-8941-96B5EF73BBCC}" type="slidenum">
              <a:rPr lang="sv-SE" smtClean="0"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4516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8472C-E7EB-5E2E-C180-817C11038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C60681E-B4CB-CD41-2D55-7F3D72A49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C93-7AF9-4A9B-8941-96B5EF73BBCC}" type="slidenum">
              <a:rPr lang="sv-SE" smtClean="0"/>
              <a:t>2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132A5B0-A404-E846-064B-301D7B4FE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39" y="4245132"/>
            <a:ext cx="5239573" cy="1939337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F9797D89-F366-44F4-110D-3CADDEB0B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9713" y="1519962"/>
            <a:ext cx="9379802" cy="2407131"/>
          </a:xfrm>
        </p:spPr>
        <p:txBody>
          <a:bodyPr>
            <a:noAutofit/>
          </a:bodyPr>
          <a:lstStyle/>
          <a:p>
            <a:r>
              <a:rPr lang="sv-SE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VÄLKOMMEN TILL </a:t>
            </a:r>
          </a:p>
          <a:p>
            <a:r>
              <a:rPr lang="sv-SE" sz="44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INFORMATIONMÖTE</a:t>
            </a:r>
          </a:p>
          <a:p>
            <a:br>
              <a:rPr lang="sv-SE" sz="44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v-SE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sz="4400" dirty="0"/>
          </a:p>
        </p:txBody>
      </p:sp>
    </p:spTree>
    <p:extLst>
      <p:ext uri="{BB962C8B-B14F-4D97-AF65-F5344CB8AC3E}">
        <p14:creationId xmlns:p14="http://schemas.microsoft.com/office/powerpoint/2010/main" val="3713601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1FF030-065F-4D9F-9DD9-574239861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332657"/>
            <a:ext cx="8017200" cy="646001"/>
          </a:xfrm>
        </p:spPr>
        <p:txBody>
          <a:bodyPr/>
          <a:lstStyle/>
          <a:p>
            <a:r>
              <a:rPr lang="sv-SE" sz="3200" dirty="0"/>
              <a:t>SPARANDE 2025 (Budget)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E2235E2D-9D05-4AEF-AAE5-75F624BD3E3D}"/>
              </a:ext>
            </a:extLst>
          </p:cNvPr>
          <p:cNvSpPr txBox="1"/>
          <p:nvPr/>
        </p:nvSpPr>
        <p:spPr>
          <a:xfrm>
            <a:off x="4343960" y="557333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rgbClr val="0A0A0A"/>
                </a:solidFill>
              </a:rPr>
              <a:t>GENOMSNITT 2023 </a:t>
            </a:r>
          </a:p>
          <a:p>
            <a:pPr algn="ctr"/>
            <a:r>
              <a:rPr lang="sv-SE" b="1" dirty="0">
                <a:solidFill>
                  <a:srgbClr val="FF0000"/>
                </a:solidFill>
              </a:rPr>
              <a:t>BRF SICKLAHUS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8952880-3A9D-F7AB-2EE0-B804360B7EDB}"/>
              </a:ext>
            </a:extLst>
          </p:cNvPr>
          <p:cNvGraphicFramePr/>
          <p:nvPr/>
        </p:nvGraphicFramePr>
        <p:xfrm>
          <a:off x="3096598" y="1556792"/>
          <a:ext cx="5807715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Rak pilkoppling 3">
            <a:extLst>
              <a:ext uri="{FF2B5EF4-FFF2-40B4-BE49-F238E27FC236}">
                <a16:creationId xmlns:a16="http://schemas.microsoft.com/office/drawing/2014/main" id="{5231F29B-D314-D628-0030-FF9130C23F2E}"/>
              </a:ext>
            </a:extLst>
          </p:cNvPr>
          <p:cNvCxnSpPr>
            <a:cxnSpLocks/>
          </p:cNvCxnSpPr>
          <p:nvPr/>
        </p:nvCxnSpPr>
        <p:spPr>
          <a:xfrm>
            <a:off x="8976320" y="1613024"/>
            <a:ext cx="0" cy="3616176"/>
          </a:xfrm>
          <a:prstGeom prst="straightConnector1">
            <a:avLst/>
          </a:prstGeom>
          <a:ln w="12700">
            <a:solidFill>
              <a:srgbClr val="0A0A0A"/>
            </a:solidFill>
            <a:headEnd type="triangle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ruta 15">
            <a:extLst>
              <a:ext uri="{FF2B5EF4-FFF2-40B4-BE49-F238E27FC236}">
                <a16:creationId xmlns:a16="http://schemas.microsoft.com/office/drawing/2014/main" id="{193BC114-2E85-5B75-8C47-9D4082DDFD32}"/>
              </a:ext>
            </a:extLst>
          </p:cNvPr>
          <p:cNvSpPr txBox="1"/>
          <p:nvPr/>
        </p:nvSpPr>
        <p:spPr>
          <a:xfrm>
            <a:off x="9156957" y="2878943"/>
            <a:ext cx="14964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rgbClr val="0A0A0A"/>
                </a:solidFill>
              </a:rPr>
              <a:t>TOTAL INTÄKT:</a:t>
            </a:r>
            <a:br>
              <a:rPr lang="sv-SE" sz="1400" b="1" dirty="0">
                <a:solidFill>
                  <a:srgbClr val="0A0A0A"/>
                </a:solidFill>
              </a:rPr>
            </a:br>
            <a:r>
              <a:rPr lang="sv-SE" sz="1400" b="1" dirty="0">
                <a:solidFill>
                  <a:srgbClr val="0A0A0A"/>
                </a:solidFill>
              </a:rPr>
              <a:t>893 </a:t>
            </a:r>
            <a:r>
              <a:rPr lang="sv-SE" sz="1400" b="1" dirty="0">
                <a:solidFill>
                  <a:srgbClr val="FF0000"/>
                </a:solidFill>
              </a:rPr>
              <a:t>(866) </a:t>
            </a:r>
            <a:r>
              <a:rPr lang="sv-SE" sz="1400" b="1" dirty="0">
                <a:solidFill>
                  <a:srgbClr val="0A0A0A"/>
                </a:solidFill>
              </a:rPr>
              <a:t>KR/KVM</a:t>
            </a:r>
          </a:p>
        </p:txBody>
      </p:sp>
      <p:cxnSp>
        <p:nvCxnSpPr>
          <p:cNvPr id="17" name="Rak pilkoppling 16">
            <a:extLst>
              <a:ext uri="{FF2B5EF4-FFF2-40B4-BE49-F238E27FC236}">
                <a16:creationId xmlns:a16="http://schemas.microsoft.com/office/drawing/2014/main" id="{698290DA-4773-F027-DDF3-27C69518FF0F}"/>
              </a:ext>
            </a:extLst>
          </p:cNvPr>
          <p:cNvCxnSpPr>
            <a:cxnSpLocks/>
          </p:cNvCxnSpPr>
          <p:nvPr/>
        </p:nvCxnSpPr>
        <p:spPr>
          <a:xfrm flipH="1">
            <a:off x="4583833" y="1556793"/>
            <a:ext cx="22159" cy="1691483"/>
          </a:xfrm>
          <a:prstGeom prst="straightConnector1">
            <a:avLst/>
          </a:prstGeom>
          <a:ln>
            <a:solidFill>
              <a:srgbClr val="0A0A0A"/>
            </a:solidFill>
            <a:headEnd type="triangle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pilkoppling 18">
            <a:extLst>
              <a:ext uri="{FF2B5EF4-FFF2-40B4-BE49-F238E27FC236}">
                <a16:creationId xmlns:a16="http://schemas.microsoft.com/office/drawing/2014/main" id="{9E4BB577-F0EC-CFE4-0A85-45F97478A9E5}"/>
              </a:ext>
            </a:extLst>
          </p:cNvPr>
          <p:cNvCxnSpPr>
            <a:cxnSpLocks/>
          </p:cNvCxnSpPr>
          <p:nvPr/>
        </p:nvCxnSpPr>
        <p:spPr>
          <a:xfrm>
            <a:off x="4151784" y="3248275"/>
            <a:ext cx="0" cy="504056"/>
          </a:xfrm>
          <a:prstGeom prst="straightConnector1">
            <a:avLst/>
          </a:prstGeom>
          <a:ln>
            <a:solidFill>
              <a:srgbClr val="0A0A0A"/>
            </a:solidFill>
            <a:headEnd type="triangle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pilkoppling 20">
            <a:extLst>
              <a:ext uri="{FF2B5EF4-FFF2-40B4-BE49-F238E27FC236}">
                <a16:creationId xmlns:a16="http://schemas.microsoft.com/office/drawing/2014/main" id="{E4244FED-FD57-1B51-267A-5A632B4662A2}"/>
              </a:ext>
            </a:extLst>
          </p:cNvPr>
          <p:cNvCxnSpPr>
            <a:cxnSpLocks/>
          </p:cNvCxnSpPr>
          <p:nvPr/>
        </p:nvCxnSpPr>
        <p:spPr>
          <a:xfrm>
            <a:off x="2999656" y="3861048"/>
            <a:ext cx="0" cy="1330738"/>
          </a:xfrm>
          <a:prstGeom prst="straightConnector1">
            <a:avLst/>
          </a:prstGeom>
          <a:ln>
            <a:solidFill>
              <a:srgbClr val="0A0A0A"/>
            </a:solidFill>
            <a:headEnd type="triangle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ruta 23">
            <a:extLst>
              <a:ext uri="{FF2B5EF4-FFF2-40B4-BE49-F238E27FC236}">
                <a16:creationId xmlns:a16="http://schemas.microsoft.com/office/drawing/2014/main" id="{99FAB46B-5CA2-8C6E-2E7E-8B069BFF2D82}"/>
              </a:ext>
            </a:extLst>
          </p:cNvPr>
          <p:cNvSpPr txBox="1"/>
          <p:nvPr/>
        </p:nvSpPr>
        <p:spPr>
          <a:xfrm>
            <a:off x="2711624" y="2160769"/>
            <a:ext cx="1784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rgbClr val="0A0A0A"/>
                </a:solidFill>
              </a:rPr>
              <a:t>169 </a:t>
            </a:r>
            <a:r>
              <a:rPr lang="sv-SE" sz="1400" b="1" dirty="0">
                <a:solidFill>
                  <a:srgbClr val="FF0000"/>
                </a:solidFill>
              </a:rPr>
              <a:t>(194) </a:t>
            </a:r>
            <a:r>
              <a:rPr lang="sv-SE" sz="1400" b="1" dirty="0">
                <a:solidFill>
                  <a:srgbClr val="0A0A0A"/>
                </a:solidFill>
              </a:rPr>
              <a:t>KR/KVM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CBCF9D91-F2D1-B7CD-55A1-CD8D6901229F}"/>
              </a:ext>
            </a:extLst>
          </p:cNvPr>
          <p:cNvSpPr txBox="1"/>
          <p:nvPr/>
        </p:nvSpPr>
        <p:spPr>
          <a:xfrm>
            <a:off x="2423594" y="3346415"/>
            <a:ext cx="1894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rgbClr val="0A0A0A"/>
                </a:solidFill>
              </a:rPr>
              <a:t>132 </a:t>
            </a:r>
            <a:r>
              <a:rPr lang="sv-SE" sz="1400" b="1" dirty="0">
                <a:solidFill>
                  <a:srgbClr val="FF0000"/>
                </a:solidFill>
              </a:rPr>
              <a:t>(131) </a:t>
            </a:r>
            <a:r>
              <a:rPr lang="sv-SE" sz="1400" b="1" dirty="0">
                <a:solidFill>
                  <a:srgbClr val="0A0A0A"/>
                </a:solidFill>
              </a:rPr>
              <a:t>KR/KVM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EEADDD18-3007-BF9C-CF9D-4E14EDECCC49}"/>
              </a:ext>
            </a:extLst>
          </p:cNvPr>
          <p:cNvSpPr txBox="1"/>
          <p:nvPr/>
        </p:nvSpPr>
        <p:spPr>
          <a:xfrm>
            <a:off x="1962772" y="4180085"/>
            <a:ext cx="977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rgbClr val="0A0A0A"/>
                </a:solidFill>
              </a:rPr>
              <a:t>589 </a:t>
            </a:r>
            <a:r>
              <a:rPr lang="sv-SE" sz="1400" b="1" dirty="0">
                <a:solidFill>
                  <a:srgbClr val="FF0000"/>
                </a:solidFill>
              </a:rPr>
              <a:t>(540) </a:t>
            </a:r>
            <a:r>
              <a:rPr lang="sv-SE" sz="1400" b="1" dirty="0">
                <a:solidFill>
                  <a:srgbClr val="0A0A0A"/>
                </a:solidFill>
              </a:rPr>
              <a:t>KR/KVM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A6488E3-729A-EF4A-159C-D3C0837B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C93-7AF9-4A9B-8941-96B5EF73BBCC}" type="slidenum">
              <a:rPr lang="sv-SE" smtClean="0"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9746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1FF030-065F-4D9F-9DD9-574239861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332657"/>
            <a:ext cx="8017200" cy="646001"/>
          </a:xfrm>
        </p:spPr>
        <p:txBody>
          <a:bodyPr/>
          <a:lstStyle/>
          <a:p>
            <a:r>
              <a:rPr lang="sv-SE" sz="2600" dirty="0"/>
              <a:t>Planerat underhåll 2025-2034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39031127-1494-4E2B-87BD-D41BDFA7BABC}"/>
              </a:ext>
            </a:extLst>
          </p:cNvPr>
          <p:cNvSpPr txBox="1">
            <a:spLocks/>
          </p:cNvSpPr>
          <p:nvPr/>
        </p:nvSpPr>
        <p:spPr>
          <a:xfrm>
            <a:off x="1849440" y="1096054"/>
            <a:ext cx="8567040" cy="56453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sv-SE" sz="1400" cap="none" dirty="0">
              <a:latin typeface="+mj-lt"/>
              <a:ea typeface="+mn-ea"/>
              <a:cs typeface="+mn-cs"/>
            </a:endParaRPr>
          </a:p>
          <a:p>
            <a:pPr>
              <a:tabLst>
                <a:tab pos="271463" algn="l"/>
              </a:tabLst>
            </a:pPr>
            <a:endParaRPr lang="sv-SE" sz="2100" b="0" cap="none" dirty="0">
              <a:latin typeface="+mn-lt"/>
              <a:ea typeface="+mn-ea"/>
              <a:cs typeface="+mn-cs"/>
            </a:endParaRPr>
          </a:p>
          <a:p>
            <a:pPr marL="185737">
              <a:tabLst>
                <a:tab pos="5467350" algn="r"/>
              </a:tabLst>
            </a:pPr>
            <a:r>
              <a:rPr lang="sv-SE" sz="2100" cap="none" dirty="0">
                <a:latin typeface="+mn-lt"/>
                <a:ea typeface="+mn-ea"/>
                <a:cs typeface="+mn-cs"/>
              </a:rPr>
              <a:t>Total underhållskostnad	244 mkr</a:t>
            </a:r>
            <a:r>
              <a:rPr lang="sv-SE" sz="2100" b="0" cap="none" dirty="0">
                <a:latin typeface="+mn-lt"/>
                <a:ea typeface="+mn-ea"/>
                <a:cs typeface="+mn-cs"/>
              </a:rPr>
              <a:t>	</a:t>
            </a:r>
          </a:p>
          <a:p>
            <a:pPr marL="542925" indent="-357188">
              <a:buFont typeface="Arial" panose="020B0604020202020204" pitchFamily="34" charset="0"/>
              <a:buChar char="•"/>
              <a:tabLst>
                <a:tab pos="5467350" algn="r"/>
              </a:tabLst>
            </a:pPr>
            <a:endParaRPr lang="sv-SE" sz="2100" b="0" cap="none" dirty="0">
              <a:latin typeface="+mn-lt"/>
              <a:ea typeface="+mn-ea"/>
              <a:cs typeface="+mn-cs"/>
            </a:endParaRPr>
          </a:p>
          <a:p>
            <a:pPr marL="185737">
              <a:tabLst>
                <a:tab pos="5467350" algn="r"/>
              </a:tabLst>
            </a:pPr>
            <a:r>
              <a:rPr lang="sv-SE" sz="2100" b="0" cap="none" dirty="0">
                <a:latin typeface="+mn-lt"/>
                <a:ea typeface="+mn-ea"/>
                <a:cs typeface="+mn-cs"/>
              </a:rPr>
              <a:t>Största enskilda åtgärder:</a:t>
            </a:r>
          </a:p>
          <a:p>
            <a:pPr marL="185737">
              <a:tabLst>
                <a:tab pos="5467350" algn="r"/>
              </a:tabLst>
            </a:pPr>
            <a:endParaRPr lang="sv-SE" sz="2100" b="0" cap="none" dirty="0">
              <a:latin typeface="+mn-lt"/>
              <a:ea typeface="+mn-ea"/>
              <a:cs typeface="+mn-cs"/>
            </a:endParaRPr>
          </a:p>
          <a:p>
            <a:pPr marL="185737">
              <a:tabLst>
                <a:tab pos="4572000" algn="l"/>
                <a:tab pos="5467350" algn="r"/>
              </a:tabLst>
            </a:pPr>
            <a:r>
              <a:rPr lang="sv-SE" sz="2100" b="0" cap="none" dirty="0">
                <a:latin typeface="+mn-lt"/>
                <a:ea typeface="+mn-ea"/>
                <a:cs typeface="+mn-cs"/>
              </a:rPr>
              <a:t>Dränering 2025-2026	10 mkr</a:t>
            </a:r>
          </a:p>
          <a:p>
            <a:pPr marL="185737">
              <a:tabLst>
                <a:tab pos="4572000" algn="l"/>
                <a:tab pos="5467350" algn="r"/>
              </a:tabLst>
            </a:pPr>
            <a:r>
              <a:rPr lang="sv-SE" sz="2100" b="0" cap="none" dirty="0">
                <a:latin typeface="+mn-lt"/>
                <a:ea typeface="+mn-ea"/>
                <a:cs typeface="+mn-cs"/>
              </a:rPr>
              <a:t>Balkong och fasader 2025-2028	71 mkr</a:t>
            </a:r>
          </a:p>
          <a:p>
            <a:pPr marL="185737">
              <a:tabLst>
                <a:tab pos="4572000" algn="l"/>
                <a:tab pos="5467350" algn="r"/>
              </a:tabLst>
            </a:pPr>
            <a:r>
              <a:rPr lang="sv-SE" sz="2100" b="0" cap="none" dirty="0">
                <a:latin typeface="+mn-lt"/>
                <a:ea typeface="+mn-ea"/>
                <a:cs typeface="+mn-cs"/>
              </a:rPr>
              <a:t>Stambyte 2031-2034	131 mkr</a:t>
            </a:r>
          </a:p>
          <a:p>
            <a:pPr marL="185737">
              <a:tabLst>
                <a:tab pos="5467350" algn="r"/>
              </a:tabLst>
            </a:pPr>
            <a:endParaRPr lang="sv-SE" sz="2100" b="0" cap="none" dirty="0">
              <a:latin typeface="+mn-lt"/>
              <a:ea typeface="+mn-ea"/>
              <a:cs typeface="+mn-cs"/>
            </a:endParaRPr>
          </a:p>
          <a:p>
            <a:pPr marL="185737">
              <a:tabLst>
                <a:tab pos="5467350" algn="r"/>
              </a:tabLst>
            </a:pPr>
            <a:r>
              <a:rPr lang="sv-SE" sz="2100" cap="none" dirty="0">
                <a:latin typeface="+mn-lt"/>
                <a:ea typeface="+mn-ea"/>
                <a:cs typeface="+mn-cs"/>
              </a:rPr>
              <a:t>Till detta tillkommer ökade driftkostnader</a:t>
            </a:r>
          </a:p>
          <a:p>
            <a:pPr marL="185737">
              <a:tabLst>
                <a:tab pos="5467350" algn="r"/>
              </a:tabLst>
            </a:pPr>
            <a:endParaRPr lang="sv-SE" sz="2100" b="0" cap="none" dirty="0">
              <a:latin typeface="+mn-lt"/>
              <a:ea typeface="+mn-ea"/>
              <a:cs typeface="+mn-cs"/>
            </a:endParaRPr>
          </a:p>
          <a:p>
            <a:pPr marL="185737">
              <a:tabLst>
                <a:tab pos="5467350" algn="r"/>
              </a:tabLst>
            </a:pPr>
            <a:endParaRPr lang="sv-SE" sz="2100" b="0" cap="none" dirty="0">
              <a:latin typeface="+mn-lt"/>
              <a:ea typeface="+mn-ea"/>
              <a:cs typeface="+mn-cs"/>
            </a:endParaRPr>
          </a:p>
          <a:p>
            <a:pPr marL="542925" indent="-357188">
              <a:buFont typeface="Arial" panose="020B0604020202020204" pitchFamily="34" charset="0"/>
              <a:buChar char="•"/>
              <a:tabLst>
                <a:tab pos="5467350" algn="r"/>
              </a:tabLst>
            </a:pPr>
            <a:endParaRPr lang="sv-SE" sz="2100" b="0" cap="none" dirty="0">
              <a:latin typeface="+mn-lt"/>
              <a:ea typeface="+mn-ea"/>
              <a:cs typeface="+mn-cs"/>
            </a:endParaRPr>
          </a:p>
          <a:p>
            <a:pPr marL="185737">
              <a:tabLst>
                <a:tab pos="5467350" algn="r"/>
              </a:tabLst>
            </a:pPr>
            <a:endParaRPr lang="sv-SE" sz="2100" b="0" cap="none" dirty="0">
              <a:latin typeface="+mn-lt"/>
              <a:ea typeface="+mn-ea"/>
              <a:cs typeface="+mn-cs"/>
            </a:endParaRPr>
          </a:p>
          <a:p>
            <a:pPr marL="715963" indent="-357188">
              <a:buFont typeface="Arial" panose="020B0604020202020204" pitchFamily="34" charset="0"/>
              <a:buChar char="•"/>
              <a:tabLst>
                <a:tab pos="358775" algn="l"/>
              </a:tabLst>
            </a:pPr>
            <a:endParaRPr lang="sv-SE" sz="2100" b="0" cap="none" dirty="0"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b="0" dirty="0">
              <a:solidFill>
                <a:srgbClr val="000000"/>
              </a:solidFill>
            </a:endParaRPr>
          </a:p>
          <a:p>
            <a:endParaRPr lang="sv-SE" sz="2400" b="0" dirty="0">
              <a:solidFill>
                <a:srgbClr val="000000"/>
              </a:solidFill>
            </a:endParaRPr>
          </a:p>
          <a:p>
            <a:r>
              <a:rPr lang="sv-SE" sz="1800" b="0" dirty="0">
                <a:solidFill>
                  <a:srgbClr val="000000"/>
                </a:solidFill>
              </a:rPr>
              <a:t>	</a:t>
            </a:r>
          </a:p>
          <a:p>
            <a:r>
              <a:rPr lang="sv-SE" sz="1800" b="0" cap="none" dirty="0">
                <a:latin typeface="+mn-lt"/>
                <a:ea typeface="+mn-ea"/>
                <a:cs typeface="+mn-cs"/>
              </a:rPr>
              <a:t> </a:t>
            </a:r>
            <a:r>
              <a:rPr lang="sv-SE" sz="1800" b="0" dirty="0">
                <a:solidFill>
                  <a:srgbClr val="000000"/>
                </a:solidFill>
              </a:rPr>
              <a:t>	</a:t>
            </a:r>
          </a:p>
          <a:p>
            <a:r>
              <a:rPr lang="sv-SE" sz="1800" cap="none" dirty="0">
                <a:latin typeface="+mn-lt"/>
                <a:ea typeface="+mn-ea"/>
                <a:cs typeface="+mn-cs"/>
              </a:rPr>
              <a:t>	</a:t>
            </a:r>
          </a:p>
          <a:p>
            <a:r>
              <a:rPr lang="sv-SE" sz="1800" b="0" dirty="0">
                <a:solidFill>
                  <a:srgbClr val="000000"/>
                </a:solidFill>
              </a:rPr>
              <a:t>		</a:t>
            </a:r>
          </a:p>
          <a:p>
            <a:r>
              <a:rPr lang="sv-SE" sz="1800" b="0" cap="none" dirty="0">
                <a:latin typeface="+mn-lt"/>
                <a:ea typeface="+mn-ea"/>
                <a:cs typeface="+mn-cs"/>
              </a:rPr>
              <a:t> 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800" b="0" dirty="0">
              <a:solidFill>
                <a:srgbClr val="000000"/>
              </a:solidFill>
            </a:endParaRPr>
          </a:p>
          <a:p>
            <a:r>
              <a:rPr lang="sv-SE" sz="1800" b="0" dirty="0">
                <a:solidFill>
                  <a:srgbClr val="000000"/>
                </a:solidFill>
              </a:rPr>
              <a:t>	</a:t>
            </a:r>
          </a:p>
          <a:p>
            <a:r>
              <a:rPr lang="sv-SE" sz="1800" b="0" dirty="0">
                <a:solidFill>
                  <a:srgbClr val="000000"/>
                </a:solidFill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cap="none" dirty="0">
              <a:latin typeface="+mj-lt"/>
              <a:ea typeface="+mn-ea"/>
              <a:cs typeface="+mn-cs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951D5F5-FEEE-C43E-10C0-3B6F55CB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C93-7AF9-4A9B-8941-96B5EF73BBCC}" type="slidenum">
              <a:rPr lang="sv-SE" smtClean="0"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7874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1FF030-065F-4D9F-9DD9-574239861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341910"/>
            <a:ext cx="8017200" cy="646001"/>
          </a:xfrm>
        </p:spPr>
        <p:txBody>
          <a:bodyPr/>
          <a:lstStyle/>
          <a:p>
            <a:r>
              <a:rPr lang="sv-SE" sz="2800" dirty="0"/>
              <a:t>Utveckling vid oförändrad avgift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634CE47-6049-C174-70EC-28D8C1821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24" y="2511946"/>
            <a:ext cx="3749819" cy="2300309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5F2CEC0C-1BE2-A15B-E9EA-C3885B9CF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560" y="2511946"/>
            <a:ext cx="3816424" cy="2300310"/>
          </a:xfrm>
          <a:prstGeom prst="rect">
            <a:avLst/>
          </a:prstGeom>
        </p:spPr>
      </p:pic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ADF7319A-10DB-A75D-0AF5-9AFE948DD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C93-7AF9-4A9B-8941-96B5EF73BBCC}" type="slidenum">
              <a:rPr lang="sv-SE" smtClean="0"/>
              <a:t>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0369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1FF030-065F-4D9F-9DD9-574239861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332657"/>
            <a:ext cx="8017200" cy="646001"/>
          </a:xfrm>
        </p:spPr>
        <p:txBody>
          <a:bodyPr/>
          <a:lstStyle/>
          <a:p>
            <a:r>
              <a:rPr lang="sv-SE" sz="2600" dirty="0"/>
              <a:t>Finansiering framtida underhåll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39031127-1494-4E2B-87BD-D41BDFA7BABC}"/>
              </a:ext>
            </a:extLst>
          </p:cNvPr>
          <p:cNvSpPr txBox="1">
            <a:spLocks/>
          </p:cNvSpPr>
          <p:nvPr/>
        </p:nvSpPr>
        <p:spPr>
          <a:xfrm>
            <a:off x="1849440" y="1096054"/>
            <a:ext cx="8567040" cy="56453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sv-SE" sz="1400" cap="none" dirty="0">
              <a:latin typeface="+mj-lt"/>
              <a:ea typeface="+mn-ea"/>
              <a:cs typeface="+mn-cs"/>
            </a:endParaRPr>
          </a:p>
          <a:p>
            <a:pPr>
              <a:tabLst>
                <a:tab pos="271463" algn="l"/>
              </a:tabLst>
            </a:pPr>
            <a:endParaRPr lang="sv-SE" sz="2100" b="0" cap="none" dirty="0">
              <a:latin typeface="+mn-lt"/>
              <a:ea typeface="+mn-ea"/>
              <a:cs typeface="+mn-cs"/>
            </a:endParaRPr>
          </a:p>
          <a:p>
            <a:pPr marL="185737">
              <a:tabLst>
                <a:tab pos="5467350" algn="r"/>
              </a:tabLst>
            </a:pPr>
            <a:r>
              <a:rPr lang="sv-SE" sz="2100" cap="none" dirty="0">
                <a:latin typeface="+mn-lt"/>
                <a:ea typeface="+mn-ea"/>
                <a:cs typeface="+mn-cs"/>
              </a:rPr>
              <a:t>Total underhållskostnad	244 000 000</a:t>
            </a:r>
            <a:r>
              <a:rPr lang="sv-SE" sz="2100" b="0" cap="none" dirty="0">
                <a:latin typeface="+mn-lt"/>
                <a:ea typeface="+mn-ea"/>
                <a:cs typeface="+mn-cs"/>
              </a:rPr>
              <a:t>	</a:t>
            </a:r>
          </a:p>
          <a:p>
            <a:pPr marL="542925" indent="-357188">
              <a:buFont typeface="Arial" panose="020B0604020202020204" pitchFamily="34" charset="0"/>
              <a:buChar char="•"/>
              <a:tabLst>
                <a:tab pos="5467350" algn="r"/>
              </a:tabLst>
            </a:pPr>
            <a:endParaRPr lang="sv-SE" sz="2100" b="0" cap="none" dirty="0">
              <a:latin typeface="+mn-lt"/>
              <a:ea typeface="+mn-ea"/>
              <a:cs typeface="+mn-cs"/>
            </a:endParaRPr>
          </a:p>
          <a:p>
            <a:pPr marL="185737">
              <a:tabLst>
                <a:tab pos="5467350" algn="r"/>
              </a:tabLst>
            </a:pPr>
            <a:r>
              <a:rPr lang="sv-SE" sz="2100" cap="none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Räntekostnad (3 %)	7 320 000</a:t>
            </a:r>
          </a:p>
          <a:p>
            <a:pPr marL="185737">
              <a:tabLst>
                <a:tab pos="5467350" algn="r"/>
              </a:tabLst>
            </a:pPr>
            <a:endParaRPr lang="sv-SE" sz="2100" b="0" cap="none" dirty="0">
              <a:latin typeface="+mn-lt"/>
              <a:ea typeface="+mn-ea"/>
              <a:cs typeface="+mn-cs"/>
            </a:endParaRPr>
          </a:p>
          <a:p>
            <a:pPr marL="185737">
              <a:tabLst>
                <a:tab pos="5467350" algn="r"/>
              </a:tabLst>
            </a:pPr>
            <a:r>
              <a:rPr lang="sv-SE" sz="2100" cap="none" dirty="0">
                <a:latin typeface="+mn-lt"/>
                <a:ea typeface="+mn-ea"/>
                <a:cs typeface="+mn-cs"/>
              </a:rPr>
              <a:t>Årsavgift 2025	12 577 950</a:t>
            </a:r>
          </a:p>
          <a:p>
            <a:pPr marL="185737">
              <a:tabLst>
                <a:tab pos="5467350" algn="r"/>
              </a:tabLst>
            </a:pPr>
            <a:endParaRPr lang="sv-SE" sz="2100" cap="none" dirty="0">
              <a:latin typeface="+mn-lt"/>
              <a:ea typeface="+mn-ea"/>
              <a:cs typeface="+mn-cs"/>
            </a:endParaRPr>
          </a:p>
          <a:p>
            <a:pPr marL="185737">
              <a:tabLst>
                <a:tab pos="5467350" algn="r"/>
              </a:tabLst>
            </a:pPr>
            <a:r>
              <a:rPr lang="sv-SE" sz="2100" cap="none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Räntekostnad/årsavgift	58 %</a:t>
            </a:r>
            <a:endParaRPr lang="sv-SE" sz="2100" b="0" cap="none" dirty="0"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100" cap="none" dirty="0">
              <a:latin typeface="+mn-lt"/>
              <a:ea typeface="+mn-ea"/>
              <a:cs typeface="+mn-cs"/>
            </a:endParaRPr>
          </a:p>
          <a:p>
            <a:pPr marL="180975"/>
            <a:endParaRPr lang="sv-SE" sz="2400" cap="none" dirty="0">
              <a:latin typeface="+mn-lt"/>
              <a:ea typeface="+mn-ea"/>
              <a:cs typeface="+mn-cs"/>
            </a:endParaRPr>
          </a:p>
          <a:p>
            <a:pPr marL="180975"/>
            <a:r>
              <a:rPr lang="sv-SE" sz="2800" cap="none" dirty="0">
                <a:latin typeface="+mn-lt"/>
                <a:ea typeface="+mn-ea"/>
                <a:cs typeface="+mn-cs"/>
              </a:rPr>
              <a:t>Rekommenderade justering årsavgifter:</a:t>
            </a:r>
          </a:p>
          <a:p>
            <a:endParaRPr lang="sv-SE" sz="2400" b="0" dirty="0">
              <a:solidFill>
                <a:srgbClr val="000000"/>
              </a:solidFill>
            </a:endParaRPr>
          </a:p>
          <a:p>
            <a:pPr marL="180975"/>
            <a:endParaRPr lang="sv-SE" sz="2400" b="0" dirty="0">
              <a:solidFill>
                <a:srgbClr val="000000"/>
              </a:solidFill>
            </a:endParaRPr>
          </a:p>
          <a:p>
            <a:endParaRPr lang="sv-SE" sz="2400" b="0" dirty="0">
              <a:solidFill>
                <a:srgbClr val="000000"/>
              </a:solidFill>
            </a:endParaRPr>
          </a:p>
          <a:p>
            <a:r>
              <a:rPr lang="sv-SE" sz="1800" b="0" dirty="0">
                <a:solidFill>
                  <a:srgbClr val="000000"/>
                </a:solidFill>
              </a:rPr>
              <a:t>	</a:t>
            </a:r>
          </a:p>
          <a:p>
            <a:r>
              <a:rPr lang="sv-SE" sz="1800" b="0" cap="none" dirty="0">
                <a:latin typeface="+mn-lt"/>
                <a:ea typeface="+mn-ea"/>
                <a:cs typeface="+mn-cs"/>
              </a:rPr>
              <a:t> </a:t>
            </a:r>
            <a:r>
              <a:rPr lang="sv-SE" sz="1800" b="0" dirty="0">
                <a:solidFill>
                  <a:srgbClr val="000000"/>
                </a:solidFill>
              </a:rPr>
              <a:t>	</a:t>
            </a:r>
          </a:p>
          <a:p>
            <a:r>
              <a:rPr lang="sv-SE" sz="1800" cap="none" dirty="0">
                <a:latin typeface="+mn-lt"/>
                <a:ea typeface="+mn-ea"/>
                <a:cs typeface="+mn-cs"/>
              </a:rPr>
              <a:t>	</a:t>
            </a:r>
          </a:p>
          <a:p>
            <a:r>
              <a:rPr lang="sv-SE" sz="1800" b="0" dirty="0">
                <a:solidFill>
                  <a:srgbClr val="000000"/>
                </a:solidFill>
              </a:rPr>
              <a:t>		</a:t>
            </a:r>
          </a:p>
          <a:p>
            <a:r>
              <a:rPr lang="sv-SE" sz="1800" b="0" cap="none" dirty="0">
                <a:latin typeface="+mn-lt"/>
                <a:ea typeface="+mn-ea"/>
                <a:cs typeface="+mn-cs"/>
              </a:rPr>
              <a:t> 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800" b="0" dirty="0">
              <a:solidFill>
                <a:srgbClr val="000000"/>
              </a:solidFill>
            </a:endParaRPr>
          </a:p>
          <a:p>
            <a:r>
              <a:rPr lang="sv-SE" sz="1800" b="0" dirty="0">
                <a:solidFill>
                  <a:srgbClr val="000000"/>
                </a:solidFill>
              </a:rPr>
              <a:t>	</a:t>
            </a:r>
          </a:p>
          <a:p>
            <a:r>
              <a:rPr lang="sv-SE" sz="1800" b="0" dirty="0">
                <a:solidFill>
                  <a:srgbClr val="000000"/>
                </a:solidFill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cap="none" dirty="0">
              <a:latin typeface="+mj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E5F2512-6882-2C98-12C6-831354A53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625" y="5522722"/>
            <a:ext cx="5491753" cy="478448"/>
          </a:xfrm>
          <a:prstGeom prst="rect">
            <a:avLst/>
          </a:prstGeom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2AFFD7D-20FF-22CB-4FC2-43D5710F6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C93-7AF9-4A9B-8941-96B5EF73BBCC}" type="slidenum">
              <a:rPr lang="sv-SE" smtClean="0"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2664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E24FF-8D65-F358-EF61-DF839897E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9E6AA3-A89A-CBE8-D68D-A623C0F89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332657"/>
            <a:ext cx="8017200" cy="646001"/>
          </a:xfrm>
        </p:spPr>
        <p:txBody>
          <a:bodyPr/>
          <a:lstStyle/>
          <a:p>
            <a:r>
              <a:rPr lang="sv-SE" sz="2600" dirty="0"/>
              <a:t>Finansiering framtida underhåll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7951068A-A732-DC79-330A-C7261920FE26}"/>
              </a:ext>
            </a:extLst>
          </p:cNvPr>
          <p:cNvSpPr txBox="1">
            <a:spLocks/>
          </p:cNvSpPr>
          <p:nvPr/>
        </p:nvSpPr>
        <p:spPr>
          <a:xfrm>
            <a:off x="1849440" y="1096054"/>
            <a:ext cx="8567040" cy="56453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sv-SE" sz="1400" cap="none" dirty="0">
              <a:latin typeface="+mj-lt"/>
              <a:ea typeface="+mn-ea"/>
              <a:cs typeface="+mn-cs"/>
            </a:endParaRPr>
          </a:p>
          <a:p>
            <a:pPr>
              <a:tabLst>
                <a:tab pos="271463" algn="l"/>
              </a:tabLst>
            </a:pPr>
            <a:endParaRPr lang="sv-SE" sz="2100" b="0" cap="none" dirty="0">
              <a:latin typeface="+mn-lt"/>
              <a:ea typeface="+mn-ea"/>
              <a:cs typeface="+mn-cs"/>
            </a:endParaRPr>
          </a:p>
          <a:p>
            <a:endParaRPr lang="sv-SE" sz="2400" b="0" dirty="0">
              <a:solidFill>
                <a:srgbClr val="000000"/>
              </a:solidFill>
            </a:endParaRPr>
          </a:p>
          <a:p>
            <a:r>
              <a:rPr lang="sv-SE" sz="1800" b="0" dirty="0">
                <a:solidFill>
                  <a:srgbClr val="000000"/>
                </a:solidFill>
              </a:rPr>
              <a:t>	</a:t>
            </a:r>
          </a:p>
          <a:p>
            <a:r>
              <a:rPr lang="sv-SE" sz="1800" b="0" cap="none" dirty="0">
                <a:latin typeface="+mn-lt"/>
                <a:ea typeface="+mn-ea"/>
                <a:cs typeface="+mn-cs"/>
              </a:rPr>
              <a:t> </a:t>
            </a:r>
            <a:r>
              <a:rPr lang="sv-SE" sz="1800" b="0" dirty="0">
                <a:solidFill>
                  <a:srgbClr val="000000"/>
                </a:solidFill>
              </a:rPr>
              <a:t>	</a:t>
            </a:r>
          </a:p>
          <a:p>
            <a:r>
              <a:rPr lang="sv-SE" sz="1800" cap="none" dirty="0">
                <a:latin typeface="+mn-lt"/>
                <a:ea typeface="+mn-ea"/>
                <a:cs typeface="+mn-cs"/>
              </a:rPr>
              <a:t>	</a:t>
            </a:r>
          </a:p>
          <a:p>
            <a:r>
              <a:rPr lang="sv-SE" sz="1800" b="0" dirty="0">
                <a:solidFill>
                  <a:srgbClr val="000000"/>
                </a:solidFill>
              </a:rPr>
              <a:t>		</a:t>
            </a:r>
          </a:p>
          <a:p>
            <a:r>
              <a:rPr lang="sv-SE" sz="1800" b="0" cap="none" dirty="0">
                <a:latin typeface="+mn-lt"/>
                <a:ea typeface="+mn-ea"/>
                <a:cs typeface="+mn-cs"/>
              </a:rPr>
              <a:t> 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800" b="0" dirty="0">
              <a:solidFill>
                <a:srgbClr val="000000"/>
              </a:solidFill>
            </a:endParaRPr>
          </a:p>
          <a:p>
            <a:r>
              <a:rPr lang="sv-SE" sz="1800" b="0" dirty="0">
                <a:solidFill>
                  <a:srgbClr val="000000"/>
                </a:solidFill>
              </a:rPr>
              <a:t>	</a:t>
            </a:r>
          </a:p>
          <a:p>
            <a:r>
              <a:rPr lang="sv-SE" sz="1800" b="0" dirty="0">
                <a:solidFill>
                  <a:srgbClr val="000000"/>
                </a:solidFill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cap="none" dirty="0">
              <a:latin typeface="+mj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16452F6-655E-FC54-1EF9-803B3BAD0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713" y="4417781"/>
            <a:ext cx="5491753" cy="478448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F93574ED-1884-A470-4928-5096004B8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649" y="2048751"/>
            <a:ext cx="5479713" cy="537632"/>
          </a:xfrm>
          <a:prstGeom prst="rect">
            <a:avLst/>
          </a:prstGeom>
        </p:spPr>
      </p:pic>
      <p:sp>
        <p:nvSpPr>
          <p:cNvPr id="6" name="Pil: höger 5">
            <a:extLst>
              <a:ext uri="{FF2B5EF4-FFF2-40B4-BE49-F238E27FC236}">
                <a16:creationId xmlns:a16="http://schemas.microsoft.com/office/drawing/2014/main" id="{EBE1FF43-1A02-2C4B-54C8-01355589526D}"/>
              </a:ext>
            </a:extLst>
          </p:cNvPr>
          <p:cNvSpPr/>
          <p:nvPr/>
        </p:nvSpPr>
        <p:spPr>
          <a:xfrm rot="5400000">
            <a:off x="5636640" y="3091278"/>
            <a:ext cx="546360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0A0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8B1D4DE0-3BD3-3864-A8F0-96F1AE85425C}"/>
              </a:ext>
            </a:extLst>
          </p:cNvPr>
          <p:cNvSpPr txBox="1">
            <a:spLocks/>
          </p:cNvSpPr>
          <p:nvPr/>
        </p:nvSpPr>
        <p:spPr>
          <a:xfrm>
            <a:off x="2252176" y="1304648"/>
            <a:ext cx="2835712" cy="3826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sv-SE" sz="1800" cap="none" dirty="0"/>
              <a:t>Rekommendation 2024</a:t>
            </a: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8EC22FB2-84D0-1E59-08ED-4C23483C7837}"/>
              </a:ext>
            </a:extLst>
          </p:cNvPr>
          <p:cNvSpPr txBox="1">
            <a:spLocks/>
          </p:cNvSpPr>
          <p:nvPr/>
        </p:nvSpPr>
        <p:spPr>
          <a:xfrm>
            <a:off x="2221672" y="3636614"/>
            <a:ext cx="2835712" cy="3826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sv-SE" sz="1800" cap="none" dirty="0"/>
              <a:t>Rekommendation 2025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722B205-0DCE-21A0-8ABA-217ED75BB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C93-7AF9-4A9B-8941-96B5EF73BBCC}" type="slidenum">
              <a:rPr lang="sv-SE" smtClean="0"/>
              <a:t>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75951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1FF030-065F-4D9F-9DD9-574239861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341910"/>
            <a:ext cx="8017200" cy="646001"/>
          </a:xfrm>
        </p:spPr>
        <p:txBody>
          <a:bodyPr/>
          <a:lstStyle/>
          <a:p>
            <a:r>
              <a:rPr lang="sv-SE" sz="2700" dirty="0"/>
              <a:t>Långsiktig anpassning av sparande</a:t>
            </a:r>
          </a:p>
        </p:txBody>
      </p:sp>
      <p:sp>
        <p:nvSpPr>
          <p:cNvPr id="16" name="Pil: höger 15">
            <a:extLst>
              <a:ext uri="{FF2B5EF4-FFF2-40B4-BE49-F238E27FC236}">
                <a16:creationId xmlns:a16="http://schemas.microsoft.com/office/drawing/2014/main" id="{F05C6965-03C5-4323-9508-3720DB3DCB96}"/>
              </a:ext>
            </a:extLst>
          </p:cNvPr>
          <p:cNvSpPr/>
          <p:nvPr/>
        </p:nvSpPr>
        <p:spPr>
          <a:xfrm>
            <a:off x="5951984" y="2636912"/>
            <a:ext cx="546360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0A0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F5AC41D-BD18-E82F-2888-E1F8ADD44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969" y="2059359"/>
            <a:ext cx="3505689" cy="2124371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2DE5B77E-FB19-61CE-4E1F-F82FC0811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1317" y="2097463"/>
            <a:ext cx="3400900" cy="2086266"/>
          </a:xfrm>
          <a:prstGeom prst="rect">
            <a:avLst/>
          </a:prstGeom>
        </p:spPr>
      </p:pic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F7EC197-3311-1924-C1F1-569CD3AB9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C93-7AF9-4A9B-8941-96B5EF73BBCC}" type="slidenum">
              <a:rPr lang="sv-SE" smtClean="0"/>
              <a:t>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6919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1FF030-065F-4D9F-9DD9-574239861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341910"/>
            <a:ext cx="8017200" cy="646001"/>
          </a:xfrm>
        </p:spPr>
        <p:txBody>
          <a:bodyPr/>
          <a:lstStyle/>
          <a:p>
            <a:r>
              <a:rPr lang="sv-SE" sz="2700" dirty="0"/>
              <a:t>Belåning vid justerade årsavgifter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10A6D82-0915-4F9E-1933-627BDD063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752" y="2348881"/>
            <a:ext cx="4660370" cy="2812699"/>
          </a:xfrm>
          <a:prstGeom prst="rect">
            <a:avLst/>
          </a:prstGeom>
        </p:spPr>
      </p:pic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0B59FB0-E015-2B00-F2E1-E102E346A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C93-7AF9-4A9B-8941-96B5EF73BBCC}" type="slidenum">
              <a:rPr lang="sv-SE" smtClean="0"/>
              <a:t>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87693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1FF030-065F-4D9F-9DD9-574239861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332657"/>
            <a:ext cx="8017200" cy="646001"/>
          </a:xfrm>
        </p:spPr>
        <p:txBody>
          <a:bodyPr/>
          <a:lstStyle/>
          <a:p>
            <a:r>
              <a:rPr lang="sv-SE" sz="2600" dirty="0"/>
              <a:t>Osäkerhetsfaktorer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39031127-1494-4E2B-87BD-D41BDFA7BABC}"/>
              </a:ext>
            </a:extLst>
          </p:cNvPr>
          <p:cNvSpPr txBox="1">
            <a:spLocks/>
          </p:cNvSpPr>
          <p:nvPr/>
        </p:nvSpPr>
        <p:spPr>
          <a:xfrm>
            <a:off x="1849440" y="1096054"/>
            <a:ext cx="8567040" cy="56453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sv-SE" sz="1400" cap="none" dirty="0">
              <a:latin typeface="+mj-lt"/>
              <a:ea typeface="+mn-ea"/>
              <a:cs typeface="+mn-cs"/>
            </a:endParaRPr>
          </a:p>
          <a:p>
            <a:pPr marL="185737">
              <a:tabLst>
                <a:tab pos="5467350" algn="r"/>
              </a:tabLst>
            </a:pPr>
            <a:endParaRPr lang="sv-SE" sz="2100" cap="none" dirty="0">
              <a:latin typeface="+mn-lt"/>
              <a:ea typeface="+mn-ea"/>
              <a:cs typeface="+mn-cs"/>
            </a:endParaRPr>
          </a:p>
          <a:p>
            <a:pPr marL="185737">
              <a:tabLst>
                <a:tab pos="5467350" algn="r"/>
              </a:tabLst>
            </a:pPr>
            <a:r>
              <a:rPr lang="sv-SE" sz="2100" cap="none" dirty="0">
                <a:latin typeface="+mn-lt"/>
                <a:ea typeface="+mn-ea"/>
                <a:cs typeface="+mn-cs"/>
              </a:rPr>
              <a:t>Utveckling inflation/marknadsränta</a:t>
            </a:r>
          </a:p>
          <a:p>
            <a:pPr marL="185737">
              <a:tabLst>
                <a:tab pos="5467350" algn="r"/>
              </a:tabLst>
            </a:pPr>
            <a:endParaRPr lang="sv-SE" sz="2100" b="0" cap="none" dirty="0">
              <a:latin typeface="+mn-lt"/>
              <a:ea typeface="+mn-ea"/>
              <a:cs typeface="+mn-cs"/>
            </a:endParaRPr>
          </a:p>
          <a:p>
            <a:pPr marL="185737">
              <a:tabLst>
                <a:tab pos="5467350" algn="r"/>
              </a:tabLst>
            </a:pPr>
            <a:r>
              <a:rPr lang="sv-SE" sz="2100" cap="none" dirty="0">
                <a:latin typeface="+mn-lt"/>
                <a:ea typeface="+mn-ea"/>
                <a:cs typeface="+mn-cs"/>
              </a:rPr>
              <a:t>Utveckling driftkostnader</a:t>
            </a:r>
          </a:p>
          <a:p>
            <a:pPr marL="185737">
              <a:tabLst>
                <a:tab pos="5467350" algn="r"/>
              </a:tabLst>
            </a:pPr>
            <a:endParaRPr lang="sv-SE" sz="2100" cap="none" dirty="0">
              <a:latin typeface="+mn-lt"/>
              <a:ea typeface="+mn-ea"/>
              <a:cs typeface="+mn-cs"/>
            </a:endParaRPr>
          </a:p>
          <a:p>
            <a:pPr marL="185737">
              <a:tabLst>
                <a:tab pos="5467350" algn="r"/>
              </a:tabLst>
            </a:pPr>
            <a:r>
              <a:rPr lang="sv-SE" sz="2100" cap="none" dirty="0">
                <a:latin typeface="+mn-lt"/>
                <a:ea typeface="+mn-ea"/>
                <a:cs typeface="+mn-cs"/>
              </a:rPr>
              <a:t>Prisutveckling underhåll</a:t>
            </a:r>
            <a:r>
              <a:rPr lang="sv-SE" sz="2100" b="0" cap="none" dirty="0">
                <a:latin typeface="+mn-lt"/>
                <a:ea typeface="+mn-ea"/>
                <a:cs typeface="+mn-cs"/>
              </a:rPr>
              <a:t>	</a:t>
            </a:r>
          </a:p>
          <a:p>
            <a:pPr marL="542925" indent="-357188">
              <a:buFont typeface="Arial" panose="020B0604020202020204" pitchFamily="34" charset="0"/>
              <a:buChar char="•"/>
              <a:tabLst>
                <a:tab pos="5467350" algn="r"/>
              </a:tabLst>
            </a:pPr>
            <a:endParaRPr lang="sv-SE" sz="2100" b="0" cap="none" dirty="0"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100" cap="none" dirty="0">
              <a:latin typeface="+mn-lt"/>
              <a:ea typeface="+mn-ea"/>
              <a:cs typeface="+mn-cs"/>
            </a:endParaRPr>
          </a:p>
          <a:p>
            <a:pPr marL="180975"/>
            <a:endParaRPr lang="sv-SE" sz="2100" cap="none" dirty="0"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b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b="0" dirty="0">
              <a:solidFill>
                <a:srgbClr val="000000"/>
              </a:solidFill>
            </a:endParaRPr>
          </a:p>
          <a:p>
            <a:pPr marL="180975"/>
            <a:endParaRPr lang="sv-SE" sz="2400" b="0" dirty="0">
              <a:solidFill>
                <a:srgbClr val="000000"/>
              </a:solidFill>
            </a:endParaRPr>
          </a:p>
          <a:p>
            <a:endParaRPr lang="sv-SE" sz="2400" b="0" dirty="0">
              <a:solidFill>
                <a:srgbClr val="000000"/>
              </a:solidFill>
            </a:endParaRPr>
          </a:p>
          <a:p>
            <a:r>
              <a:rPr lang="sv-SE" sz="1800" b="0" dirty="0">
                <a:solidFill>
                  <a:srgbClr val="000000"/>
                </a:solidFill>
              </a:rPr>
              <a:t>	</a:t>
            </a:r>
          </a:p>
          <a:p>
            <a:r>
              <a:rPr lang="sv-SE" sz="1800" b="0" cap="none" dirty="0">
                <a:latin typeface="+mn-lt"/>
                <a:ea typeface="+mn-ea"/>
                <a:cs typeface="+mn-cs"/>
              </a:rPr>
              <a:t> </a:t>
            </a:r>
            <a:r>
              <a:rPr lang="sv-SE" sz="1800" b="0" dirty="0">
                <a:solidFill>
                  <a:srgbClr val="000000"/>
                </a:solidFill>
              </a:rPr>
              <a:t>	</a:t>
            </a:r>
          </a:p>
          <a:p>
            <a:r>
              <a:rPr lang="sv-SE" sz="1800" cap="none" dirty="0">
                <a:latin typeface="+mn-lt"/>
                <a:ea typeface="+mn-ea"/>
                <a:cs typeface="+mn-cs"/>
              </a:rPr>
              <a:t>	</a:t>
            </a:r>
          </a:p>
          <a:p>
            <a:r>
              <a:rPr lang="sv-SE" sz="1800" b="0" dirty="0">
                <a:solidFill>
                  <a:srgbClr val="000000"/>
                </a:solidFill>
              </a:rPr>
              <a:t>		</a:t>
            </a:r>
          </a:p>
          <a:p>
            <a:r>
              <a:rPr lang="sv-SE" sz="1800" b="0" cap="none" dirty="0">
                <a:latin typeface="+mn-lt"/>
                <a:ea typeface="+mn-ea"/>
                <a:cs typeface="+mn-cs"/>
              </a:rPr>
              <a:t> 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800" b="0" dirty="0">
              <a:solidFill>
                <a:srgbClr val="000000"/>
              </a:solidFill>
            </a:endParaRPr>
          </a:p>
          <a:p>
            <a:r>
              <a:rPr lang="sv-SE" sz="1800" b="0" dirty="0">
                <a:solidFill>
                  <a:srgbClr val="000000"/>
                </a:solidFill>
              </a:rPr>
              <a:t>	</a:t>
            </a:r>
          </a:p>
          <a:p>
            <a:r>
              <a:rPr lang="sv-SE" sz="1800" b="0" dirty="0">
                <a:solidFill>
                  <a:srgbClr val="000000"/>
                </a:solidFill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cap="none" dirty="0">
              <a:latin typeface="+mj-lt"/>
              <a:ea typeface="+mn-ea"/>
              <a:cs typeface="+mn-cs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4E6188F-1B20-6046-D275-4A08893DF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C93-7AF9-4A9B-8941-96B5EF73BBCC}" type="slidenum">
              <a:rPr lang="sv-SE" smtClean="0"/>
              <a:t>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6727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CC82B93E-DE1C-A360-A6A2-C209176D6F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317852"/>
              </p:ext>
            </p:extLst>
          </p:nvPr>
        </p:nvGraphicFramePr>
        <p:xfrm>
          <a:off x="228600" y="136525"/>
          <a:ext cx="10972800" cy="6584952"/>
        </p:xfrm>
        <a:graphic>
          <a:graphicData uri="http://schemas.openxmlformats.org/drawingml/2006/table">
            <a:tbl>
              <a:tblPr/>
              <a:tblGrid>
                <a:gridCol w="2813458">
                  <a:extLst>
                    <a:ext uri="{9D8B030D-6E8A-4147-A177-3AD203B41FA5}">
                      <a16:colId xmlns:a16="http://schemas.microsoft.com/office/drawing/2014/main" val="2447943543"/>
                    </a:ext>
                  </a:extLst>
                </a:gridCol>
                <a:gridCol w="1804142">
                  <a:extLst>
                    <a:ext uri="{9D8B030D-6E8A-4147-A177-3AD203B41FA5}">
                      <a16:colId xmlns:a16="http://schemas.microsoft.com/office/drawing/2014/main" val="3738401106"/>
                    </a:ext>
                  </a:extLst>
                </a:gridCol>
                <a:gridCol w="2678400">
                  <a:extLst>
                    <a:ext uri="{9D8B030D-6E8A-4147-A177-3AD203B41FA5}">
                      <a16:colId xmlns:a16="http://schemas.microsoft.com/office/drawing/2014/main" val="4235109143"/>
                    </a:ext>
                  </a:extLst>
                </a:gridCol>
                <a:gridCol w="3676800">
                  <a:extLst>
                    <a:ext uri="{9D8B030D-6E8A-4147-A177-3AD203B41FA5}">
                      <a16:colId xmlns:a16="http://schemas.microsoft.com/office/drawing/2014/main" val="310432872"/>
                    </a:ext>
                  </a:extLst>
                </a:gridCol>
              </a:tblGrid>
              <a:tr h="782231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Utförda större projekt  2022 - 2024 Preliminär per 7 nov 2024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1" i="0" u="none" strike="noStrike" dirty="0"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8566752"/>
                  </a:ext>
                </a:extLst>
              </a:tr>
              <a:tr h="799629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Sickla strand 5 – 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Avluftning vindar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0" i="0" u="none" strike="noStrike" dirty="0">
                          <a:effectLst/>
                          <a:latin typeface="+mn-lt"/>
                        </a:rPr>
                        <a:t>Dränering yttervägg mot Järlaleden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559408"/>
                  </a:ext>
                </a:extLst>
              </a:tr>
              <a:tr h="812919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Sickla strand 21 – 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Avluftning vindar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Brandvägg vind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0" i="0" u="none" strike="noStrike" dirty="0">
                          <a:effectLst/>
                          <a:latin typeface="+mn-lt"/>
                        </a:rPr>
                        <a:t>Dränering och källartrappa hösten SS  25 - 39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8558295"/>
                  </a:ext>
                </a:extLst>
              </a:tr>
              <a:tr h="528302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Sickla strand 45–59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Avluftning vindar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Dränering &amp; källartrappa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574580"/>
                  </a:ext>
                </a:extLst>
              </a:tr>
              <a:tr h="614322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Sickla strand 61–75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Avluftning vindar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0507496"/>
                  </a:ext>
                </a:extLst>
              </a:tr>
              <a:tr h="899116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Sickla strand 64- 66, 70 – 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Dränering,  Avluftning vindar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Dränering &amp; finplanering, ventilationsåtgärder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0" i="0" u="none" strike="noStrike" dirty="0">
                          <a:effectLst/>
                          <a:latin typeface="+mn-lt"/>
                        </a:rPr>
                        <a:t>Balkong och fasader och  på hösten terrassen SS 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902419"/>
                  </a:ext>
                </a:extLst>
              </a:tr>
              <a:tr h="944072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Sickla strand 74 – 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Dränering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Dränering, Återställning entréer, räcken, renovering dagvattenledn.  Brandvägg vind, Ventilations-åtgärder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0" i="0" u="none" strike="noStrike" dirty="0">
                          <a:effectLst/>
                          <a:latin typeface="+mn-lt"/>
                        </a:rPr>
                        <a:t>Balkong och fasader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065857"/>
                  </a:ext>
                </a:extLst>
              </a:tr>
              <a:tr h="57498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Atlasvägen 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Piskbalkong igensatt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Lagning fasad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418059"/>
                  </a:ext>
                </a:extLst>
              </a:tr>
              <a:tr h="629381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0" i="0" u="none" strike="noStrike" dirty="0">
                          <a:effectLst/>
                          <a:latin typeface="+mn-lt"/>
                        </a:rPr>
                        <a:t>Övriga åtgärder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OVK åtgärder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0" i="0" u="none" strike="noStrike" dirty="0">
                          <a:effectLst/>
                          <a:latin typeface="+mn-lt"/>
                        </a:rPr>
                        <a:t>Översyn vattenstråk, översyn värmesystem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798358"/>
                  </a:ext>
                </a:extLst>
              </a:tr>
            </a:tbl>
          </a:graphicData>
        </a:graphic>
      </p:graphicFrame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E0B66FD-5276-02EB-A273-A8EC65E5B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C93-7AF9-4A9B-8941-96B5EF73BBCC}" type="slidenum">
              <a:rPr lang="sv-SE" smtClean="0"/>
              <a:t>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6864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F00C4C-8B37-47CE-83F5-AA89F89DD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C93-7AF9-4A9B-8941-96B5EF73BBCC}" type="slidenum">
              <a:rPr lang="sv-SE" smtClean="0"/>
              <a:t>29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9CB990A-5340-45DB-8C58-EBF50EBBA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015" y="280353"/>
            <a:ext cx="1581785" cy="58547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6F219365-3900-3668-C09F-9A3D6FC6E7CF}"/>
              </a:ext>
            </a:extLst>
          </p:cNvPr>
          <p:cNvSpPr txBox="1"/>
          <p:nvPr/>
        </p:nvSpPr>
        <p:spPr>
          <a:xfrm>
            <a:off x="614362" y="0"/>
            <a:ext cx="10963275" cy="6685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>
                <a:solidFill>
                  <a:srgbClr val="0070C0"/>
                </a:solidFill>
              </a:rPr>
              <a:t>Planerade större renoveringar  </a:t>
            </a:r>
          </a:p>
          <a:p>
            <a:pPr algn="ctr"/>
            <a:r>
              <a:rPr lang="sv-SE" sz="4000" b="1" dirty="0">
                <a:solidFill>
                  <a:srgbClr val="0070C0"/>
                </a:solidFill>
              </a:rPr>
              <a:t>2025 – 2034 </a:t>
            </a:r>
            <a:r>
              <a:rPr lang="sv-SE" sz="4000" dirty="0"/>
              <a:t>	</a:t>
            </a:r>
          </a:p>
          <a:p>
            <a:endParaRPr lang="sv-SE" sz="1200" dirty="0"/>
          </a:p>
          <a:p>
            <a:pPr>
              <a:lnSpc>
                <a:spcPct val="150000"/>
              </a:lnSpc>
            </a:pPr>
            <a:r>
              <a:rPr lang="sv-SE" sz="2400" dirty="0"/>
              <a:t>		Vad – Varför – Omfattning – När – Hur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Dränering av fastigheterna på Sickla strand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Dagvatten - och avloppsledningar utomhus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Källartrappor utomhus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Balkonger &amp; Fasader samt yttre fönster och hängrännor på Sickla strand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Underhållsarbete på kallvattenstråk i källare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Tak på Atlasvägen 61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Avloppsstammar Sickla strand och Atlasvägen</a:t>
            </a:r>
          </a:p>
          <a:p>
            <a:pPr>
              <a:lnSpc>
                <a:spcPct val="150000"/>
              </a:lnSpc>
            </a:pPr>
            <a:r>
              <a:rPr lang="sv-SE" sz="2400" dirty="0"/>
              <a:t>Totalkostnad för de större åtgärderna åren 2025 -2034 är cirka 245 000 000</a:t>
            </a:r>
            <a:r>
              <a:rPr lang="sv-SE" sz="2400" dirty="0">
                <a:solidFill>
                  <a:srgbClr val="FF0000"/>
                </a:solidFill>
              </a:rPr>
              <a:t> </a:t>
            </a:r>
            <a:r>
              <a:rPr lang="sv-SE" sz="2400" dirty="0"/>
              <a:t>kr.</a:t>
            </a:r>
            <a:r>
              <a:rPr lang="sv-SE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6892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0E0263-2F07-4F15-9A70-EA5ADFF98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729" y="206188"/>
            <a:ext cx="11386583" cy="6799007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b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F00C4C-8B37-47CE-83F5-AA89F89DD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C93-7AF9-4A9B-8941-96B5EF73BBCC}" type="slidenum">
              <a:rPr lang="sv-SE" smtClean="0"/>
              <a:t>3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9CB990A-5340-45DB-8C58-EBF50EBBA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061" y="206188"/>
            <a:ext cx="1581785" cy="58547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F1E268D3-A098-77FA-89B6-B93850D2E08D}"/>
              </a:ext>
            </a:extLst>
          </p:cNvPr>
          <p:cNvSpPr txBox="1"/>
          <p:nvPr/>
        </p:nvSpPr>
        <p:spPr>
          <a:xfrm>
            <a:off x="134470" y="370836"/>
            <a:ext cx="1151068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</a:t>
            </a:r>
          </a:p>
          <a:p>
            <a:pPr algn="ctr"/>
            <a:r>
              <a:rPr lang="sv-SE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Informationsmöte 13 november </a:t>
            </a:r>
          </a:p>
          <a:p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18.00 		</a:t>
            </a: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Inledning 					Erik Rådström, Sicklahus</a:t>
            </a:r>
          </a:p>
          <a:p>
            <a:pPr marL="1882775" indent="-269875">
              <a:buFont typeface="Wingdings" panose="05000000000000000000" pitchFamily="2" charset="2"/>
              <a:buChar char="§"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Presentation av program och deltagare  			</a:t>
            </a:r>
          </a:p>
          <a:p>
            <a:pPr marL="1882775" indent="-269875">
              <a:buFont typeface="Wingdings" panose="05000000000000000000" pitchFamily="2" charset="2"/>
              <a:buChar char="§"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Målsättning med informationsmötet </a:t>
            </a:r>
          </a:p>
          <a:p>
            <a:pPr marL="1882775" indent="-269875">
              <a:buFont typeface="Wingdings" panose="05000000000000000000" pitchFamily="2" charset="2"/>
              <a:buChar char="§"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Fakta Brf Sicklahus	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</a:p>
          <a:p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18.15		</a:t>
            </a: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Presentation verksamhetsanalys 	Robert Öberg HSB</a:t>
            </a:r>
          </a:p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19.00 		</a:t>
            </a: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Information om större renoveringar	Mats Tibblin Byggfab </a:t>
            </a:r>
          </a:p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19.30		</a:t>
            </a: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Frågor och svar</a:t>
            </a:r>
          </a:p>
          <a:p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20.00		</a:t>
            </a: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Avslutning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9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CC1FAB3-95B5-0FFB-21EA-9B2F9D67E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C93-7AF9-4A9B-8941-96B5EF73BBCC}" type="slidenum">
              <a:rPr lang="sv-SE" smtClean="0"/>
              <a:t>30</a:t>
            </a:fld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905E98F-5493-8561-6A05-6F2A0D4C0419}"/>
              </a:ext>
            </a:extLst>
          </p:cNvPr>
          <p:cNvSpPr txBox="1"/>
          <p:nvPr/>
        </p:nvSpPr>
        <p:spPr>
          <a:xfrm>
            <a:off x="497540" y="136525"/>
            <a:ext cx="11196919" cy="6295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sv-SE" sz="4000" b="1" dirty="0">
                <a:solidFill>
                  <a:schemeClr val="accent1"/>
                </a:solidFill>
              </a:rPr>
              <a:t>Dränering Sickla strand</a:t>
            </a:r>
            <a:r>
              <a:rPr lang="sv-SE" sz="3200" b="1" dirty="0">
                <a:solidFill>
                  <a:schemeClr val="accent1"/>
                </a:solidFill>
              </a:rPr>
              <a:t>	</a:t>
            </a:r>
            <a:r>
              <a:rPr lang="sv-SE" sz="3200" dirty="0"/>
              <a:t> 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sv-SE" sz="2200" dirty="0"/>
              <a:t>Filmning har gjorts av samtliga ledningar kring fastigheterna där stuprör ansluter. 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sv-SE" sz="2200" dirty="0"/>
              <a:t>Redovisar att rörens skick varierar väldigt mycket 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sv-SE" sz="2200" dirty="0"/>
              <a:t>Rören har skador och bitvis rasat samman 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sv-SE" sz="2200" dirty="0"/>
              <a:t>Rotgenomträngningar från träd och planteringar. 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sv-SE" sz="2200" dirty="0"/>
              <a:t>Fuktgenomträngningar på flera ställen. Befintlig fuktisolering uppfyller inte sin funktion. 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sv-SE" sz="2200" dirty="0"/>
              <a:t>Renovering av dräneringen och fuktskydd har inte skett sedan byggåren med undantag av mindre åtgärder.  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sv-SE" sz="2200" dirty="0"/>
              <a:t>Dagvattnets huvudledningar framför fastigheterna är uttjänta.</a:t>
            </a:r>
          </a:p>
          <a:p>
            <a:pPr>
              <a:lnSpc>
                <a:spcPct val="170000"/>
              </a:lnSpc>
            </a:pPr>
            <a:r>
              <a:rPr lang="sv-SE" sz="2400" dirty="0"/>
              <a:t> 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0BB36703-9CF8-DF24-AC97-0F8B717BE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6110" y="198670"/>
            <a:ext cx="1585097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083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192FB88-CCC0-D732-D2AB-69ACD1ABB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65" y="136525"/>
            <a:ext cx="11259671" cy="6633882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sv-SE" sz="3200" b="1" dirty="0">
                <a:solidFill>
                  <a:schemeClr val="accent1"/>
                </a:solidFill>
              </a:rPr>
              <a:t>Balkonger</a:t>
            </a:r>
          </a:p>
          <a:p>
            <a:pPr>
              <a:lnSpc>
                <a:spcPct val="160000"/>
              </a:lnSpc>
            </a:pPr>
            <a:r>
              <a:rPr lang="sv-SE" sz="2200" dirty="0"/>
              <a:t>Omfattande besiktning och bedömning har utförts av teknisk konsult. </a:t>
            </a:r>
          </a:p>
          <a:p>
            <a:pPr>
              <a:lnSpc>
                <a:spcPct val="160000"/>
              </a:lnSpc>
            </a:pPr>
            <a:r>
              <a:rPr lang="sv-SE" sz="2200" dirty="0"/>
              <a:t>Betongen skyddar inte längre armeringen. Som då börjar att rosta och orsakat omfattande skador på pelare och balkonger</a:t>
            </a:r>
          </a:p>
          <a:p>
            <a:pPr>
              <a:lnSpc>
                <a:spcPct val="160000"/>
              </a:lnSpc>
            </a:pPr>
            <a:r>
              <a:rPr lang="sv-SE" sz="2200" dirty="0"/>
              <a:t>Kräver omfattande åtgärd. Alternativet är att balkonger och terrasser döms ut  </a:t>
            </a:r>
          </a:p>
          <a:p>
            <a:pPr>
              <a:lnSpc>
                <a:spcPct val="160000"/>
              </a:lnSpc>
            </a:pPr>
            <a:r>
              <a:rPr lang="sv-SE" sz="2200" dirty="0"/>
              <a:t>Genomförts skyddsstämpning av vissa tak ovan terrasser pga. det dåliga skicket på pelare.</a:t>
            </a:r>
          </a:p>
          <a:p>
            <a:pPr>
              <a:lnSpc>
                <a:spcPct val="160000"/>
              </a:lnSpc>
            </a:pPr>
            <a:r>
              <a:rPr lang="sv-SE" sz="2200" dirty="0"/>
              <a:t>Vissa terrasser och balkonger har även tätskikt som behöver bytas</a:t>
            </a:r>
          </a:p>
          <a:p>
            <a:pPr>
              <a:lnSpc>
                <a:spcPct val="160000"/>
              </a:lnSpc>
            </a:pPr>
            <a:r>
              <a:rPr lang="sv-SE" sz="2200" dirty="0"/>
              <a:t>På 90 talet genomfördes en omgjutning av framkanterna som förlängde livslängden ca 10-15år. Kvarvarande av konstruktionen är från byggåret 1947-48 = snart 80år. </a:t>
            </a:r>
          </a:p>
          <a:p>
            <a:pPr>
              <a:lnSpc>
                <a:spcPct val="160000"/>
              </a:lnSpc>
            </a:pPr>
            <a:r>
              <a:rPr lang="sv-SE" sz="2200" dirty="0"/>
              <a:t>Den tekniska livslängden passerats 2 ggr.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FD0F432-1BFE-19BD-0A32-ECA1CB725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C93-7AF9-4A9B-8941-96B5EF73BBCC}" type="slidenum">
              <a:rPr lang="sv-SE" smtClean="0"/>
              <a:t>31</a:t>
            </a:fld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1D785B60-444D-08DB-8669-E7A6147D8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573" y="242337"/>
            <a:ext cx="1585097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09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F23EAB6-31CE-B976-3316-DD0D9BC61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211" y="180799"/>
            <a:ext cx="11537577" cy="633058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sv-SE" sz="12800" b="1" dirty="0">
                <a:solidFill>
                  <a:schemeClr val="accent1"/>
                </a:solidFill>
              </a:rPr>
              <a:t>Fasader</a:t>
            </a:r>
            <a:r>
              <a:rPr lang="sv-SE" sz="12800" dirty="0">
                <a:solidFill>
                  <a:schemeClr val="accent1"/>
                </a:solidFill>
              </a:rPr>
              <a:t> </a:t>
            </a:r>
          </a:p>
          <a:p>
            <a:pPr>
              <a:lnSpc>
                <a:spcPct val="170000"/>
              </a:lnSpc>
            </a:pPr>
            <a:r>
              <a:rPr lang="sv-SE" sz="8800" dirty="0"/>
              <a:t>Omfattande besiktning och bedömning har utförts av teknisk konsult. </a:t>
            </a:r>
          </a:p>
          <a:p>
            <a:pPr>
              <a:lnSpc>
                <a:spcPct val="170000"/>
              </a:lnSpc>
            </a:pPr>
            <a:r>
              <a:rPr lang="sv-SE" sz="8800" dirty="0"/>
              <a:t>Fasadens yta är stark i sin konstruktion men har ingen förbindelse till själva putsbäraren  </a:t>
            </a:r>
          </a:p>
          <a:p>
            <a:pPr>
              <a:lnSpc>
                <a:spcPct val="170000"/>
              </a:lnSpc>
            </a:pPr>
            <a:r>
              <a:rPr lang="sv-SE" sz="8800" dirty="0"/>
              <a:t>Fasaderna är omfärgade och ser fina ut på håll men har omfattande sprickor. </a:t>
            </a:r>
          </a:p>
          <a:p>
            <a:pPr>
              <a:lnSpc>
                <a:spcPct val="170000"/>
              </a:lnSpc>
            </a:pPr>
            <a:r>
              <a:rPr lang="sv-SE" sz="8800" dirty="0"/>
              <a:t>Genomfördes en renovering 1998 med lapp och lagning ca 20-25% av ytan</a:t>
            </a:r>
          </a:p>
          <a:p>
            <a:pPr>
              <a:lnSpc>
                <a:spcPct val="170000"/>
              </a:lnSpc>
            </a:pPr>
            <a:r>
              <a:rPr lang="sv-SE" sz="8800" dirty="0"/>
              <a:t>Huvuddelen är sedan byggåret 1947-48 = snart 80år.  Tekniska livslängden passerats 2ggr.  </a:t>
            </a:r>
          </a:p>
          <a:p>
            <a:pPr>
              <a:lnSpc>
                <a:spcPct val="170000"/>
              </a:lnSpc>
            </a:pPr>
            <a:r>
              <a:rPr lang="sv-SE" sz="8800" dirty="0"/>
              <a:t>I samband med balkongrenoveringen kommer med stor sannolikhet fasaden att skadas.</a:t>
            </a:r>
          </a:p>
          <a:p>
            <a:pPr>
              <a:lnSpc>
                <a:spcPct val="170000"/>
              </a:lnSpc>
            </a:pPr>
            <a:r>
              <a:rPr lang="sv-SE" sz="8800" dirty="0"/>
              <a:t>Att vänta med fasadrenoveringen kan medföra att putsbäraren försämras ytterligare och måste då bytas ut/lagas upp.</a:t>
            </a:r>
          </a:p>
          <a:p>
            <a:pPr>
              <a:lnSpc>
                <a:spcPct val="170000"/>
              </a:lnSpc>
            </a:pPr>
            <a:r>
              <a:rPr lang="sv-SE" sz="8800" dirty="0"/>
              <a:t>Stora krav ställs på renoveringens genomförande eftersom att fastigheterna är kultturmärkta.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A062F7F-3CAB-33C3-9EF7-AF88F9076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C93-7AF9-4A9B-8941-96B5EF73BBCC}" type="slidenum">
              <a:rPr lang="sv-SE" smtClean="0"/>
              <a:t>32</a:t>
            </a:fld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2D4D1309-6F6A-3BD3-140F-3BACB699A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8828" y="223483"/>
            <a:ext cx="1585097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550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F00C4C-8B37-47CE-83F5-AA89F89DD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C93-7AF9-4A9B-8941-96B5EF73BBCC}" type="slidenum">
              <a:rPr lang="sv-SE" smtClean="0"/>
              <a:t>33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9CB990A-5340-45DB-8C58-EBF50EBBA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015" y="280353"/>
            <a:ext cx="1581785" cy="585470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97425434-3FCD-4E26-9DEA-FD43B7607933}"/>
              </a:ext>
            </a:extLst>
          </p:cNvPr>
          <p:cNvSpPr txBox="1"/>
          <p:nvPr/>
        </p:nvSpPr>
        <p:spPr>
          <a:xfrm>
            <a:off x="405420" y="280353"/>
            <a:ext cx="11462730" cy="6227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sv-SE" sz="3600" b="1" kern="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Stambyte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samband med stamspolning utfördes en inventering av stammarna med bl.a. ultraljud. Stammarnas skick bevakas och underhålls kontinuerligt.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Planer för egna renoveringar, kontakta Fastighetsförvaltaren för godkännande och för info.</a:t>
            </a:r>
          </a:p>
          <a:p>
            <a:pPr>
              <a:lnSpc>
                <a:spcPct val="150000"/>
              </a:lnSpc>
            </a:pPr>
            <a:r>
              <a:rPr lang="sv-SE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Sickla strand: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sv-SE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flesta s</a:t>
            </a:r>
            <a:r>
              <a:rPr lang="sv-S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tammarna i </a:t>
            </a:r>
            <a:r>
              <a:rPr lang="sv-SE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lägenheter </a:t>
            </a:r>
            <a:r>
              <a:rPr lang="sv-S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byttes mellan 1990 – 93</a:t>
            </a:r>
            <a:r>
              <a:rPr lang="sv-SE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sv-SE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Bedöms aktuellt 2031–2034. </a:t>
            </a:r>
          </a:p>
          <a:p>
            <a:pPr>
              <a:lnSpc>
                <a:spcPct val="150000"/>
              </a:lnSpc>
            </a:pPr>
            <a:r>
              <a:rPr lang="sv-SE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De som inte bytes 1990 - 93 åtgärdades 2019 - </a:t>
            </a:r>
            <a:r>
              <a:rPr kumimoji="0" lang="sv-SE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2023.  </a:t>
            </a:r>
          </a:p>
          <a:p>
            <a:pPr indent="358775">
              <a:lnSpc>
                <a:spcPct val="150000"/>
              </a:lnSpc>
            </a:pPr>
            <a:r>
              <a:rPr kumimoji="0" lang="sv-SE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Åtgärdat akut i tvättstugorna på SS 19 och 82.</a:t>
            </a:r>
          </a:p>
          <a:p>
            <a:pPr>
              <a:lnSpc>
                <a:spcPct val="150000"/>
              </a:lnSpc>
            </a:pPr>
            <a:r>
              <a:rPr lang="sv-SE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Atlasvägen</a:t>
            </a:r>
            <a:r>
              <a:rPr lang="sv-SE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Badrum b</a:t>
            </a:r>
            <a:r>
              <a:rPr lang="sv-S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yttes 1997. 	Bedöms bytas stammar i badrum ca 2031- 2034.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Kök byttes 2011. 		Bedöms bytas efter 40 år = 2045 -2055  </a:t>
            </a:r>
            <a:endParaRPr lang="sv-SE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1200"/>
              </a:spcBef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9163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DFBA18D-4B8E-FF80-EF01-C24BA3D7C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C93-7AF9-4A9B-8941-96B5EF73BBCC}" type="slidenum">
              <a:rPr lang="sv-SE" smtClean="0"/>
              <a:t>34</a:t>
            </a:fld>
            <a:endParaRPr lang="sv-SE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0A757E9A-19CC-4F97-C63F-8EE93A2A2D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469095"/>
              </p:ext>
            </p:extLst>
          </p:nvPr>
        </p:nvGraphicFramePr>
        <p:xfrm>
          <a:off x="219075" y="197858"/>
          <a:ext cx="11753850" cy="6523617"/>
        </p:xfrm>
        <a:graphic>
          <a:graphicData uri="http://schemas.openxmlformats.org/drawingml/2006/table">
            <a:tbl>
              <a:tblPr/>
              <a:tblGrid>
                <a:gridCol w="2242374">
                  <a:extLst>
                    <a:ext uri="{9D8B030D-6E8A-4147-A177-3AD203B41FA5}">
                      <a16:colId xmlns:a16="http://schemas.microsoft.com/office/drawing/2014/main" val="2772358549"/>
                    </a:ext>
                  </a:extLst>
                </a:gridCol>
                <a:gridCol w="1822487">
                  <a:extLst>
                    <a:ext uri="{9D8B030D-6E8A-4147-A177-3AD203B41FA5}">
                      <a16:colId xmlns:a16="http://schemas.microsoft.com/office/drawing/2014/main" val="2083645394"/>
                    </a:ext>
                  </a:extLst>
                </a:gridCol>
                <a:gridCol w="1107786">
                  <a:extLst>
                    <a:ext uri="{9D8B030D-6E8A-4147-A177-3AD203B41FA5}">
                      <a16:colId xmlns:a16="http://schemas.microsoft.com/office/drawing/2014/main" val="289107259"/>
                    </a:ext>
                  </a:extLst>
                </a:gridCol>
                <a:gridCol w="976756">
                  <a:extLst>
                    <a:ext uri="{9D8B030D-6E8A-4147-A177-3AD203B41FA5}">
                      <a16:colId xmlns:a16="http://schemas.microsoft.com/office/drawing/2014/main" val="2836490405"/>
                    </a:ext>
                  </a:extLst>
                </a:gridCol>
                <a:gridCol w="1277529">
                  <a:extLst>
                    <a:ext uri="{9D8B030D-6E8A-4147-A177-3AD203B41FA5}">
                      <a16:colId xmlns:a16="http://schemas.microsoft.com/office/drawing/2014/main" val="1381689791"/>
                    </a:ext>
                  </a:extLst>
                </a:gridCol>
                <a:gridCol w="1405579">
                  <a:extLst>
                    <a:ext uri="{9D8B030D-6E8A-4147-A177-3AD203B41FA5}">
                      <a16:colId xmlns:a16="http://schemas.microsoft.com/office/drawing/2014/main" val="2189742808"/>
                    </a:ext>
                  </a:extLst>
                </a:gridCol>
                <a:gridCol w="1429401">
                  <a:extLst>
                    <a:ext uri="{9D8B030D-6E8A-4147-A177-3AD203B41FA5}">
                      <a16:colId xmlns:a16="http://schemas.microsoft.com/office/drawing/2014/main" val="848723090"/>
                    </a:ext>
                  </a:extLst>
                </a:gridCol>
                <a:gridCol w="1491938">
                  <a:extLst>
                    <a:ext uri="{9D8B030D-6E8A-4147-A177-3AD203B41FA5}">
                      <a16:colId xmlns:a16="http://schemas.microsoft.com/office/drawing/2014/main" val="2979308975"/>
                    </a:ext>
                  </a:extLst>
                </a:gridCol>
              </a:tblGrid>
              <a:tr h="859375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Tidsplan Större projekt  </a:t>
                      </a:r>
                    </a:p>
                    <a:p>
                      <a:pPr algn="ctr" fontAlgn="ctr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2025 - 2034                          Preliminär per 7 nov 2024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2028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2029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2030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under åren 2031 - 2034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8702597"/>
                  </a:ext>
                </a:extLst>
              </a:tr>
              <a:tr h="1042221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Sickla strand 5 – 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Dränering och källar-/entrétrappor SS 7- 21, Krypgrund SS 7-13, dagvattenledning SS 5-67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Balkong och fasader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Balkong och fasader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Finplanering av innergårdar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Eventuellt Stråkbyte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Papptak S.S                          (ej detaljplanerat)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Stammar Sickla strand  (ej detaljplanerat)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647732"/>
                  </a:ext>
                </a:extLst>
              </a:tr>
              <a:tr h="740526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Sickla strand 21 – 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Återställning av entréer och räcken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Balkong och fasader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Balkong och fasader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Finplanering av innergårdar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Eventuellt Stråkbyte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Papptak S.S                          (ej detaljplanerat)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Stammar Sickla strand  (ej detaljplanerat)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5222294"/>
                  </a:ext>
                </a:extLst>
              </a:tr>
              <a:tr h="649102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Sickla strand 45–59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Balkong och fasader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Finplanering av innergårdar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Eventuellt Stråkbyte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Papptak S.S                          (ej detaljplanerat)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Stammar Sickla strand  (ej detaljplanerat)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876109"/>
                  </a:ext>
                </a:extLst>
              </a:tr>
              <a:tr h="594247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Sickla strand 61–75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Dränering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Balkong och fasader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Stråkbyte och finplanering av innergårdar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Papptak S.S                          (ej detaljplanerat)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Stammar Sickla strand  (ej detaljplanerat)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3054936"/>
                  </a:ext>
                </a:extLst>
              </a:tr>
              <a:tr h="767952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Sickla strand 64- 66, 70 – 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Finplanering av innergårdar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Eventuellt Stråkbyte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Papptak S.S                          (ej detaljplanerat)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Stammar Sickla strand  (ej detaljplanerat)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688052"/>
                  </a:ext>
                </a:extLst>
              </a:tr>
              <a:tr h="585106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Sickla strand 74 – 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Finplanering av innergårdar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Eventuellt Stråkbyte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Papptak S.S                          (ej detaljplanerat)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Stammar Sickla strand  (ej detaljplanerat)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915659"/>
                  </a:ext>
                </a:extLst>
              </a:tr>
              <a:tr h="654271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Atlasvägen 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Tak Atlasvägen 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Papptak AV 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Eventuellt Stråkbyte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ca år 2033              Badrum AV 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71416"/>
                  </a:ext>
                </a:extLst>
              </a:tr>
              <a:tr h="630817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Övriga åtgärder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OVK åtgärder                   Tvättstuga SS 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OVK åtgärder, Uppdatering bergvärme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8652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2022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807F2-50F3-04FB-6E27-6CA605346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18D030-1016-3DC5-9890-BC2DC373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C93-7AF9-4A9B-8941-96B5EF73BBCC}" type="slidenum">
              <a:rPr lang="sv-SE" smtClean="0"/>
              <a:t>35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7E0F3AD-5795-05F9-12BF-40363EBFE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015" y="280353"/>
            <a:ext cx="1581785" cy="58547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5BF793D-88CB-E94E-B642-C06203453050}"/>
              </a:ext>
            </a:extLst>
          </p:cNvPr>
          <p:cNvSpPr txBox="1"/>
          <p:nvPr/>
        </p:nvSpPr>
        <p:spPr>
          <a:xfrm>
            <a:off x="885825" y="934839"/>
            <a:ext cx="10744200" cy="5482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sv-SE" sz="2400" dirty="0"/>
              <a:t>Bergvärmen uppdateras och nytt serviceföretag. Energioptimering </a:t>
            </a:r>
          </a:p>
          <a:p>
            <a:pPr>
              <a:lnSpc>
                <a:spcPct val="250000"/>
              </a:lnSpc>
            </a:pPr>
            <a:r>
              <a:rPr lang="sv-SE" sz="2400" dirty="0"/>
              <a:t>OVK åtgärder. Rensning kanaler och montage av fönster ventiler.</a:t>
            </a:r>
          </a:p>
          <a:p>
            <a:pPr>
              <a:lnSpc>
                <a:spcPct val="250000"/>
              </a:lnSpc>
            </a:pPr>
            <a:r>
              <a:rPr lang="sv-SE" sz="2400" dirty="0"/>
              <a:t>Bullerdämpande åtgärder Sickla strand 7 – 39. Trafikverket vill byta fönster </a:t>
            </a:r>
          </a:p>
          <a:p>
            <a:pPr>
              <a:lnSpc>
                <a:spcPct val="250000"/>
              </a:lnSpc>
            </a:pPr>
            <a:r>
              <a:rPr lang="sv-SE" sz="2400" dirty="0"/>
              <a:t>Byte dräneringsrör på trottoaren och gatan</a:t>
            </a:r>
          </a:p>
          <a:p>
            <a:pPr>
              <a:lnSpc>
                <a:spcPct val="250000"/>
              </a:lnSpc>
            </a:pPr>
            <a:r>
              <a:rPr lang="sv-SE" sz="2400" dirty="0"/>
              <a:t>Återställning av gårdarna. Arbetsgrupp för respektive gård.</a:t>
            </a:r>
          </a:p>
          <a:p>
            <a:pPr>
              <a:lnSpc>
                <a:spcPct val="250000"/>
              </a:lnSpc>
            </a:pPr>
            <a:r>
              <a:rPr lang="sv-SE" sz="2400" dirty="0"/>
              <a:t>Riktlinjer hur fastigheterna och gårdarnas ska bevaras 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981714B-3F06-0872-6B2E-58D3953ECABC}"/>
              </a:ext>
            </a:extLst>
          </p:cNvPr>
          <p:cNvSpPr txBox="1"/>
          <p:nvPr/>
        </p:nvSpPr>
        <p:spPr>
          <a:xfrm>
            <a:off x="685800" y="303531"/>
            <a:ext cx="8362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4000" dirty="0">
                <a:solidFill>
                  <a:schemeClr val="accent1"/>
                </a:solidFill>
              </a:rPr>
              <a:t>Övriga åtgärder och underhåll</a:t>
            </a:r>
          </a:p>
        </p:txBody>
      </p:sp>
    </p:spTree>
    <p:extLst>
      <p:ext uri="{BB962C8B-B14F-4D97-AF65-F5344CB8AC3E}">
        <p14:creationId xmlns:p14="http://schemas.microsoft.com/office/powerpoint/2010/main" val="19916004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1FAA3-A265-BBBD-4502-E7FC46B82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4658DD9-ACB2-EBE9-B882-6956BFA08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C93-7AF9-4A9B-8941-96B5EF73BBCC}" type="slidenum">
              <a:rPr lang="sv-SE" smtClean="0"/>
              <a:t>36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8BE5752-472C-CF7C-6907-BC968A885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015" y="280353"/>
            <a:ext cx="1581785" cy="58547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BA3B7C1-0203-BD98-7995-BD94FD85A431}"/>
              </a:ext>
            </a:extLst>
          </p:cNvPr>
          <p:cNvSpPr txBox="1"/>
          <p:nvPr/>
        </p:nvSpPr>
        <p:spPr>
          <a:xfrm>
            <a:off x="885825" y="934839"/>
            <a:ext cx="10744200" cy="5353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sv-SE" sz="2000" dirty="0"/>
              <a:t>Lägg in din mejladress och telefonnummer på Mitt HSB</a:t>
            </a:r>
          </a:p>
          <a:p>
            <a:pPr>
              <a:lnSpc>
                <a:spcPct val="250000"/>
              </a:lnSpc>
            </a:pPr>
            <a:r>
              <a:rPr lang="sv-SE" sz="2000" dirty="0"/>
              <a:t>Besök gärna hemsidan för fakta och information</a:t>
            </a:r>
          </a:p>
          <a:p>
            <a:pPr>
              <a:lnSpc>
                <a:spcPct val="250000"/>
              </a:lnSpc>
            </a:pPr>
            <a:r>
              <a:rPr lang="sv-SE" sz="2000" dirty="0"/>
              <a:t>Rensa din golvbrunn och kolla efter läckage i dina egna installationer </a:t>
            </a:r>
          </a:p>
          <a:p>
            <a:pPr>
              <a:lnSpc>
                <a:spcPct val="250000"/>
              </a:lnSpc>
            </a:pPr>
            <a:r>
              <a:rPr lang="sv-SE" sz="2000" dirty="0"/>
              <a:t>Tack för att så många källsorterar så bra !</a:t>
            </a:r>
          </a:p>
          <a:p>
            <a:pPr>
              <a:lnSpc>
                <a:spcPct val="250000"/>
              </a:lnSpc>
            </a:pPr>
            <a:r>
              <a:rPr lang="sv-SE" sz="2000" dirty="0"/>
              <a:t>Tänk på brandsäkerheten! Inget får förvaras i trapphus och gångar.</a:t>
            </a:r>
          </a:p>
          <a:p>
            <a:pPr>
              <a:lnSpc>
                <a:spcPct val="250000"/>
              </a:lnSpc>
            </a:pPr>
            <a:r>
              <a:rPr lang="sv-SE" sz="2000" dirty="0"/>
              <a:t>Läs gärna trivsel och ordningsreglerna </a:t>
            </a:r>
          </a:p>
          <a:p>
            <a:pPr>
              <a:lnSpc>
                <a:spcPct val="250000"/>
              </a:lnSpc>
            </a:pPr>
            <a:r>
              <a:rPr lang="sv-SE" sz="2000" dirty="0"/>
              <a:t>Nu kan flera vara med i styrelsen. Kontakta valberedningen. Adress på hemsidan.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46EB2A2-4D71-E2C8-51BD-E54D123E5E91}"/>
              </a:ext>
            </a:extLst>
          </p:cNvPr>
          <p:cNvSpPr txBox="1"/>
          <p:nvPr/>
        </p:nvSpPr>
        <p:spPr>
          <a:xfrm>
            <a:off x="752475" y="215445"/>
            <a:ext cx="8362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4000" dirty="0">
                <a:solidFill>
                  <a:schemeClr val="accent1"/>
                </a:solidFill>
              </a:rPr>
              <a:t>Tips och önskemål från styrelsen</a:t>
            </a:r>
          </a:p>
        </p:txBody>
      </p:sp>
    </p:spTree>
    <p:extLst>
      <p:ext uri="{BB962C8B-B14F-4D97-AF65-F5344CB8AC3E}">
        <p14:creationId xmlns:p14="http://schemas.microsoft.com/office/powerpoint/2010/main" val="6166624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F00C4C-8B37-47CE-83F5-AA89F89DD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C93-7AF9-4A9B-8941-96B5EF73BBCC}" type="slidenum">
              <a:rPr lang="sv-SE" smtClean="0"/>
              <a:t>37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9CB990A-5340-45DB-8C58-EBF50EBBA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781" y="228101"/>
            <a:ext cx="1581785" cy="585470"/>
          </a:xfrm>
          <a:prstGeom prst="rect">
            <a:avLst/>
          </a:prstGeom>
        </p:spPr>
      </p:pic>
      <p:sp>
        <p:nvSpPr>
          <p:cNvPr id="7" name="Underrubrik 2">
            <a:extLst>
              <a:ext uri="{FF2B5EF4-FFF2-40B4-BE49-F238E27FC236}">
                <a16:creationId xmlns:a16="http://schemas.microsoft.com/office/drawing/2014/main" id="{422C1FFF-725C-4CDF-BCB0-B2360DA2E8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741" y="371475"/>
            <a:ext cx="11354825" cy="5648325"/>
          </a:xfrm>
        </p:spPr>
        <p:txBody>
          <a:bodyPr>
            <a:normAutofit fontScale="25000" lnSpcReduction="20000"/>
          </a:bodyPr>
          <a:lstStyle/>
          <a:p>
            <a:pPr algn="l" fontAlgn="base"/>
            <a:r>
              <a:rPr lang="sv-SE" sz="16000" b="1" u="none" strike="noStrike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Kontakt med </a:t>
            </a:r>
          </a:p>
          <a:p>
            <a:pPr algn="l" fontAlgn="base"/>
            <a:r>
              <a:rPr lang="sv-SE" sz="16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Teknisk förvaltning och fastighetsskötsel</a:t>
            </a:r>
          </a:p>
          <a:p>
            <a:pPr marL="1143000" indent="-246063" algn="l" fontAlgn="base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sv-SE" sz="8000" b="0" i="0" dirty="0">
                <a:solidFill>
                  <a:srgbClr val="3737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Mejl till kundservice@fastighetsagarna.se. </a:t>
            </a:r>
          </a:p>
          <a:p>
            <a:pPr marL="1143000" indent="-246063" algn="l" fontAlgn="base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sv-SE" sz="8000" b="0" i="0" dirty="0">
                <a:solidFill>
                  <a:srgbClr val="3737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Fastighetsägarnas hemsida, </a:t>
            </a:r>
            <a:r>
              <a:rPr lang="sv-SE" sz="8000" b="0" i="0" dirty="0">
                <a:solidFill>
                  <a:srgbClr val="3737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https://www.fastighetsagarna.se/felanmalan/</a:t>
            </a:r>
            <a:endParaRPr lang="sv-SE" sz="8000" b="0" i="0" dirty="0">
              <a:solidFill>
                <a:srgbClr val="37373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indent="-246063" algn="l" fontAlgn="base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sv-SE" sz="8000" b="0" i="0" dirty="0">
                <a:solidFill>
                  <a:srgbClr val="3737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Telefon	Fastighetsägarna 08-617 76 00. </a:t>
            </a:r>
          </a:p>
          <a:p>
            <a:pPr marL="1143000" indent="-246063" algn="l" fontAlgn="base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sv-SE" sz="8000" b="0" i="0" dirty="0">
                <a:solidFill>
                  <a:srgbClr val="3737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Kontoret är öppet måndag–torsdag kl. 7–17 och fredag kl. 7–16.</a:t>
            </a:r>
          </a:p>
          <a:p>
            <a:pPr algn="l" fontAlgn="base">
              <a:lnSpc>
                <a:spcPct val="170000"/>
              </a:lnSpc>
            </a:pPr>
            <a:r>
              <a:rPr lang="sv-SE" sz="8000" b="0" i="0" dirty="0">
                <a:solidFill>
                  <a:srgbClr val="3737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 du en akut felanmälan kontakta jouren på 08-657 64 50.                                                                                              </a:t>
            </a:r>
            <a:r>
              <a:rPr lang="sv-SE" sz="6400" b="0" i="0" dirty="0">
                <a:solidFill>
                  <a:srgbClr val="3737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 akuta ärenden avses en situation där fara föreligger att felet orsakar större skada om det inte åtgärdas så snabbt som möjligt. </a:t>
            </a:r>
          </a:p>
          <a:p>
            <a:pPr algn="l" fontAlgn="base">
              <a:lnSpc>
                <a:spcPct val="170000"/>
              </a:lnSpc>
            </a:pPr>
            <a:r>
              <a:rPr lang="sv-SE" sz="6400" b="0" i="0" dirty="0">
                <a:solidFill>
                  <a:srgbClr val="3737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OBS! Att kalla ut Jouren kostar extra. Tänk på att om det är något som är ditt ansvar som lägenhetsinnehavare så får du stå för kostnaden. </a:t>
            </a:r>
          </a:p>
          <a:p>
            <a:pPr algn="l" fontAlgn="base">
              <a:lnSpc>
                <a:spcPct val="170000"/>
              </a:lnSpc>
            </a:pPr>
            <a:endParaRPr lang="sv-SE" sz="8000" b="0" i="0" dirty="0">
              <a:solidFill>
                <a:srgbClr val="37373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>
              <a:lnSpc>
                <a:spcPct val="170000"/>
              </a:lnSpc>
            </a:pPr>
            <a:endParaRPr lang="sv-SE" sz="8000" b="0" i="0" dirty="0">
              <a:solidFill>
                <a:srgbClr val="37373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>
              <a:lnSpc>
                <a:spcPct val="170000"/>
              </a:lnSpc>
            </a:pPr>
            <a:endParaRPr lang="sv-SE" sz="5000" b="0" i="0" dirty="0">
              <a:solidFill>
                <a:srgbClr val="37373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1980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F00C4C-8B37-47CE-83F5-AA89F89DD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C93-7AF9-4A9B-8941-96B5EF73BBCC}" type="slidenum">
              <a:rPr lang="sv-SE" smtClean="0"/>
              <a:t>38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9CB990A-5340-45DB-8C58-EBF50EBBA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781" y="228101"/>
            <a:ext cx="1581785" cy="585470"/>
          </a:xfrm>
          <a:prstGeom prst="rect">
            <a:avLst/>
          </a:prstGeom>
        </p:spPr>
      </p:pic>
      <p:sp>
        <p:nvSpPr>
          <p:cNvPr id="7" name="Underrubrik 2">
            <a:extLst>
              <a:ext uri="{FF2B5EF4-FFF2-40B4-BE49-F238E27FC236}">
                <a16:creationId xmlns:a16="http://schemas.microsoft.com/office/drawing/2014/main" id="{422C1FFF-725C-4CDF-BCB0-B2360DA2E8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920" y="44949"/>
            <a:ext cx="11517087" cy="6584950"/>
          </a:xfrm>
        </p:spPr>
        <p:txBody>
          <a:bodyPr>
            <a:normAutofit fontScale="25000" lnSpcReduction="20000"/>
          </a:bodyPr>
          <a:lstStyle/>
          <a:p>
            <a:pPr algn="l" fontAlgn="base"/>
            <a:endParaRPr lang="sv-SE" sz="12800" b="1" u="none" strike="noStrike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sv-SE" sz="16000" b="1" u="none" strike="noStrike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Kontakt med e</a:t>
            </a:r>
            <a:r>
              <a:rPr lang="sv-SE" sz="16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konomisk förvaltaren</a:t>
            </a:r>
          </a:p>
          <a:p>
            <a:pPr algn="l" fontAlgn="base"/>
            <a:endParaRPr lang="sv-SE" sz="9600" b="1" u="none" strike="noStrike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>
              <a:lnSpc>
                <a:spcPct val="170000"/>
              </a:lnSpc>
            </a:pPr>
            <a:r>
              <a:rPr lang="sv-SE" sz="9600" b="0" i="0" dirty="0">
                <a:solidFill>
                  <a:srgbClr val="3737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HSB sköter föreningens ekonomiska förvaltning. </a:t>
            </a:r>
          </a:p>
          <a:p>
            <a:pPr algn="l" fontAlgn="base">
              <a:lnSpc>
                <a:spcPct val="170000"/>
              </a:lnSpc>
            </a:pPr>
            <a:r>
              <a:rPr lang="sv-SE" sz="9600" b="0" i="0" dirty="0">
                <a:solidFill>
                  <a:srgbClr val="3737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För ekonomiska frågor, andrahandsuthyrningar, parkeringsplatser, överlåtelser/ försäljning av bostad kontakta </a:t>
            </a:r>
          </a:p>
          <a:p>
            <a:pPr algn="l" fontAlgn="base">
              <a:lnSpc>
                <a:spcPct val="170000"/>
              </a:lnSpc>
            </a:pPr>
            <a:r>
              <a:rPr lang="sv-SE" sz="9600" b="0" i="0" dirty="0">
                <a:solidFill>
                  <a:srgbClr val="3737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HSB Stockholm, Kund och Medlemsservice, 010-442 11 00 </a:t>
            </a:r>
          </a:p>
          <a:p>
            <a:pPr algn="l" fontAlgn="base">
              <a:lnSpc>
                <a:spcPct val="170000"/>
              </a:lnSpc>
            </a:pPr>
            <a:r>
              <a:rPr lang="sv-SE" sz="9600" b="0" i="0" dirty="0">
                <a:solidFill>
                  <a:srgbClr val="3737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eller med mejl till: styrelseservice.stockholm@hsb.se.</a:t>
            </a:r>
          </a:p>
          <a:p>
            <a:pPr algn="l" fontAlgn="base">
              <a:lnSpc>
                <a:spcPct val="170000"/>
              </a:lnSpc>
            </a:pPr>
            <a:endParaRPr lang="sv-SE" sz="9600" b="0" i="0" dirty="0">
              <a:solidFill>
                <a:srgbClr val="37373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>
              <a:lnSpc>
                <a:spcPct val="170000"/>
              </a:lnSpc>
            </a:pPr>
            <a:r>
              <a:rPr lang="sv-SE" sz="9600" b="0" i="0" dirty="0">
                <a:solidFill>
                  <a:srgbClr val="3737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till att dina kontaktuppgifter på sidan ”Mitt HSB” är aktuella. Länken hittar du här, https://mitthsb.hsb.se/mitthsb/min-profil/mina-uppgifter/. </a:t>
            </a:r>
          </a:p>
          <a:p>
            <a:pPr algn="l" fontAlgn="base">
              <a:lnSpc>
                <a:spcPct val="170000"/>
              </a:lnSpc>
            </a:pPr>
            <a:endParaRPr lang="sv-SE" sz="5000" b="0" i="0" dirty="0">
              <a:solidFill>
                <a:srgbClr val="37373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2243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F00C4C-8B37-47CE-83F5-AA89F89DD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C93-7AF9-4A9B-8941-96B5EF73BBCC}" type="slidenum">
              <a:rPr lang="sv-SE" smtClean="0"/>
              <a:t>39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9CB990A-5340-45DB-8C58-EBF50EBBA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015" y="280353"/>
            <a:ext cx="1581785" cy="585470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BBC89B7E-366B-4D54-A513-830BB9A7EDA2}"/>
              </a:ext>
            </a:extLst>
          </p:cNvPr>
          <p:cNvSpPr txBox="1"/>
          <p:nvPr/>
        </p:nvSpPr>
        <p:spPr>
          <a:xfrm>
            <a:off x="734242" y="500235"/>
            <a:ext cx="11300013" cy="5365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sv-SE" sz="36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För kontakt med styrelsen </a:t>
            </a:r>
          </a:p>
          <a:p>
            <a:pPr>
              <a:lnSpc>
                <a:spcPct val="115000"/>
              </a:lnSpc>
            </a:pPr>
            <a:endParaRPr lang="sv-SE" sz="2400" dirty="0">
              <a:solidFill>
                <a:srgbClr val="3737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Skicka mejl 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styrelsen@sicklahus.se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15000"/>
              </a:lnSpc>
            </a:pPr>
            <a:endParaRPr lang="sv-SE" sz="24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sv-SE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 felanmälan, andrahandsuthyrningar, överlåtelser ekonomi/ avier </a:t>
            </a:r>
          </a:p>
          <a:p>
            <a:pPr>
              <a:lnSpc>
                <a:spcPct val="115000"/>
              </a:lnSpc>
            </a:pPr>
            <a:endParaRPr lang="sv-SE" sz="24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sv-SE" sz="24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sv-SE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Inga felanmälningar och akuta ärenden denna väg!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sv-SE" sz="24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sv-SE" sz="24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sv-SE" sz="24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Kansliet på sickla strand 82	</a:t>
            </a:r>
            <a:r>
              <a:rPr lang="sv-SE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Här finns en postlåda utanför dörren. </a:t>
            </a:r>
          </a:p>
          <a:p>
            <a:pPr>
              <a:lnSpc>
                <a:spcPct val="115000"/>
              </a:lnSpc>
            </a:pPr>
            <a:endParaRPr lang="sv-SE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52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F00C4C-8B37-47CE-83F5-AA89F89DD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C93-7AF9-4A9B-8941-96B5EF73BBCC}" type="slidenum">
              <a:rPr lang="sv-SE" smtClean="0"/>
              <a:t>4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9CB990A-5340-45DB-8C58-EBF50EBBA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527" y="300449"/>
            <a:ext cx="1581785" cy="58547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C2BD6AB-9E0A-6880-638D-81E7DDC42615}"/>
              </a:ext>
            </a:extLst>
          </p:cNvPr>
          <p:cNvSpPr txBox="1"/>
          <p:nvPr/>
        </p:nvSpPr>
        <p:spPr>
          <a:xfrm>
            <a:off x="196630" y="1765517"/>
            <a:ext cx="1151268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sv-SE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Uppdatera er medlemmar, för att ge en tydlig bild om </a:t>
            </a:r>
          </a:p>
          <a:p>
            <a:pPr algn="ctr"/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underhållsprojekten och ekonomin </a:t>
            </a:r>
          </a:p>
          <a:p>
            <a:pPr algn="ctr"/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			Ge möjlighet till dialog och svar på frågor						</a:t>
            </a:r>
            <a:b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BC8C22C-9444-B843-96E3-9C120769357B}"/>
              </a:ext>
            </a:extLst>
          </p:cNvPr>
          <p:cNvSpPr txBox="1"/>
          <p:nvPr/>
        </p:nvSpPr>
        <p:spPr>
          <a:xfrm>
            <a:off x="947012" y="828062"/>
            <a:ext cx="93035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400" b="1" dirty="0">
                <a:solidFill>
                  <a:schemeClr val="accent1"/>
                </a:solidFill>
              </a:rPr>
              <a:t>Målsättningen med informationsmötet</a:t>
            </a:r>
          </a:p>
        </p:txBody>
      </p:sp>
    </p:spTree>
    <p:extLst>
      <p:ext uri="{BB962C8B-B14F-4D97-AF65-F5344CB8AC3E}">
        <p14:creationId xmlns:p14="http://schemas.microsoft.com/office/powerpoint/2010/main" val="23180671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F00C4C-8B37-47CE-83F5-AA89F89DD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C93-7AF9-4A9B-8941-96B5EF73BBCC}" type="slidenum">
              <a:rPr lang="sv-SE" smtClean="0"/>
              <a:t>40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9CB990A-5340-45DB-8C58-EBF50EBBA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015" y="280353"/>
            <a:ext cx="1581785" cy="58547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32B41635-7294-9CA0-77A4-D68F15F22C65}"/>
              </a:ext>
            </a:extLst>
          </p:cNvPr>
          <p:cNvSpPr txBox="1"/>
          <p:nvPr/>
        </p:nvSpPr>
        <p:spPr>
          <a:xfrm>
            <a:off x="2322345" y="1120606"/>
            <a:ext cx="744967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600" dirty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endParaRPr lang="sv-SE" sz="3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v-SE" sz="36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sv-SE" sz="5400" b="1" dirty="0">
                <a:solidFill>
                  <a:schemeClr val="accent1">
                    <a:lumMod val="75000"/>
                  </a:schemeClr>
                </a:solidFill>
              </a:rPr>
              <a:t>Frågor och svar</a:t>
            </a:r>
          </a:p>
          <a:p>
            <a:endParaRPr lang="sv-SE" sz="3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sv-SE" sz="3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sv-SE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5438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61CBF6FB-2D6A-4B0E-BF54-98F4076052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F00C4C-8B37-47CE-83F5-AA89F89DD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C93-7AF9-4A9B-8941-96B5EF73BBCC}" type="slidenum">
              <a:rPr lang="sv-SE" smtClean="0"/>
              <a:t>41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9CB990A-5340-45DB-8C58-EBF50EBBA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10704"/>
            <a:ext cx="2809683" cy="103995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10A8C4D-642C-4A4D-966F-E6CB99211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7189"/>
            <a:ext cx="12192000" cy="4527118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F6AAE7C-C1CF-5C87-7270-F51DEDC166C8}"/>
              </a:ext>
            </a:extLst>
          </p:cNvPr>
          <p:cNvSpPr txBox="1"/>
          <p:nvPr/>
        </p:nvSpPr>
        <p:spPr>
          <a:xfrm>
            <a:off x="1794992" y="1341361"/>
            <a:ext cx="92444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4000" b="1" dirty="0">
                <a:solidFill>
                  <a:schemeClr val="accent1">
                    <a:lumMod val="75000"/>
                  </a:schemeClr>
                </a:solidFill>
              </a:rPr>
              <a:t>Tack för att ni kom och var delaktiga!</a:t>
            </a:r>
          </a:p>
        </p:txBody>
      </p:sp>
    </p:spTree>
    <p:extLst>
      <p:ext uri="{BB962C8B-B14F-4D97-AF65-F5344CB8AC3E}">
        <p14:creationId xmlns:p14="http://schemas.microsoft.com/office/powerpoint/2010/main" val="2567030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F00C4C-8B37-47CE-83F5-AA89F89DD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C93-7AF9-4A9B-8941-96B5EF73BBCC}" type="slidenum">
              <a:rPr lang="sv-SE" smtClean="0"/>
              <a:t>5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9CB990A-5340-45DB-8C58-EBF50EBBA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015" y="280353"/>
            <a:ext cx="1581785" cy="585470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C0A9B84F-308D-42CF-9489-39C91988822E}"/>
              </a:ext>
            </a:extLst>
          </p:cNvPr>
          <p:cNvSpPr txBox="1"/>
          <p:nvPr/>
        </p:nvSpPr>
        <p:spPr>
          <a:xfrm>
            <a:off x="412376" y="289318"/>
            <a:ext cx="11779624" cy="585391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sv-SE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Kort fakta     Brf SICKLAHUS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Lägenheter: 		</a:t>
            </a:r>
            <a:r>
              <a:rPr lang="sv-S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311 lägenheter, varav 299 är bostadsrätter och 12 är hyreslägenheter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Lokaler och förråd:</a:t>
            </a:r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sv-S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 lokaler och 40 förråd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Omsättning år 2024:</a:t>
            </a:r>
            <a:r>
              <a:rPr lang="sv-SE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 </a:t>
            </a:r>
            <a:r>
              <a:rPr lang="sv-S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16, 7 miljoner varav 11,4 miljoner kr medlemsavgifter</a:t>
            </a:r>
          </a:p>
          <a:p>
            <a:pPr>
              <a:lnSpc>
                <a:spcPct val="200000"/>
              </a:lnSpc>
            </a:pPr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3</a:t>
            </a:r>
            <a:r>
              <a:rPr lang="sv-S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miljoner kr lokalhyra, 1 miljon kr hyreslägenheter, 0,9 miljon p-platser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Budgeterat resultat</a:t>
            </a:r>
            <a:r>
              <a:rPr lang="sv-S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	År 2024  underskott </a:t>
            </a:r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</a:t>
            </a:r>
            <a:r>
              <a:rPr lang="sv-S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50. 000kr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Lån</a:t>
            </a:r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			November 2024	 66 miljoner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På banken</a:t>
            </a:r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		Ca 10 miljoner kr på banken. Beräknad per den 31 december 2024 ca 3.5 miljoner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Månadsavgift bostadsrätt:	år 2024     660:- / kvm/år	   år 2025 + 10 % = 726:-/ kvm /år   </a:t>
            </a:r>
          </a:p>
        </p:txBody>
      </p:sp>
    </p:spTree>
    <p:extLst>
      <p:ext uri="{BB962C8B-B14F-4D97-AF65-F5344CB8AC3E}">
        <p14:creationId xmlns:p14="http://schemas.microsoft.com/office/powerpoint/2010/main" val="1487412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F00C4C-8B37-47CE-83F5-AA89F89DD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C93-7AF9-4A9B-8941-96B5EF73BBCC}" type="slidenum">
              <a:rPr lang="sv-SE" smtClean="0"/>
              <a:t>6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9CB990A-5340-45DB-8C58-EBF50EBBA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015" y="280353"/>
            <a:ext cx="1581785" cy="585470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F6BF5987-D2D9-DBA8-A3B4-14A0B165331E}"/>
              </a:ext>
            </a:extLst>
          </p:cNvPr>
          <p:cNvSpPr txBox="1"/>
          <p:nvPr/>
        </p:nvSpPr>
        <p:spPr>
          <a:xfrm>
            <a:off x="493915" y="1069064"/>
            <a:ext cx="1135320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>
                <a:solidFill>
                  <a:schemeClr val="accent1">
                    <a:lumMod val="75000"/>
                  </a:schemeClr>
                </a:solidFill>
              </a:rPr>
              <a:t>		Verksamhetsanalys &amp; ekonomi</a:t>
            </a:r>
          </a:p>
          <a:p>
            <a:endParaRPr lang="sv-SE" sz="3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v-SE" sz="2800" dirty="0"/>
              <a:t>Presentation verksamhetsanalys åren 2025 – 2034 	Robert Öberg HSB</a:t>
            </a:r>
          </a:p>
          <a:p>
            <a:endParaRPr lang="sv-SE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sv-SE" sz="2800" dirty="0"/>
              <a:t>Hur ser Brf Sicklahus ekonomi ut idag och de närmaste 10 åren?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sv-SE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sv-SE" sz="2800" dirty="0"/>
              <a:t>Hur ska detta finansieras? </a:t>
            </a:r>
          </a:p>
          <a:p>
            <a:endParaRPr lang="sv-SE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74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1FF030-065F-4D9F-9DD9-574239861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332657"/>
            <a:ext cx="8017200" cy="646001"/>
          </a:xfrm>
        </p:spPr>
        <p:txBody>
          <a:bodyPr/>
          <a:lstStyle/>
          <a:p>
            <a:r>
              <a:rPr lang="sv-SE" sz="2800" dirty="0"/>
              <a:t>Stadgar - §2 Ändamål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39031127-1494-4E2B-87BD-D41BDFA7BABC}"/>
              </a:ext>
            </a:extLst>
          </p:cNvPr>
          <p:cNvSpPr txBox="1">
            <a:spLocks/>
          </p:cNvSpPr>
          <p:nvPr/>
        </p:nvSpPr>
        <p:spPr>
          <a:xfrm>
            <a:off x="1991544" y="1571422"/>
            <a:ext cx="8280920" cy="48099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800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0EAE9C6-2372-4A30-B498-98E2F3EAD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672" y="2132856"/>
            <a:ext cx="5357448" cy="2399690"/>
          </a:xfrm>
          <a:prstGeom prst="rect">
            <a:avLst/>
          </a:prstGeom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CA6C55D-7FE6-D60A-D545-E456A50D3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C93-7AF9-4A9B-8941-96B5EF73BBCC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7561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1FF030-065F-4D9F-9DD9-574239861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332657"/>
            <a:ext cx="8017200" cy="646001"/>
          </a:xfrm>
        </p:spPr>
        <p:txBody>
          <a:bodyPr/>
          <a:lstStyle/>
          <a:p>
            <a:r>
              <a:rPr lang="sv-SE" sz="2800" dirty="0"/>
              <a:t>Stadgar - §2 Ändamål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39031127-1494-4E2B-87BD-D41BDFA7BABC}"/>
              </a:ext>
            </a:extLst>
          </p:cNvPr>
          <p:cNvSpPr txBox="1">
            <a:spLocks/>
          </p:cNvSpPr>
          <p:nvPr/>
        </p:nvSpPr>
        <p:spPr>
          <a:xfrm>
            <a:off x="1991544" y="1571422"/>
            <a:ext cx="8280920" cy="48099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800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EDA99030-8C01-4D6D-A013-1226B493B2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62200" y="2002615"/>
            <a:ext cx="6954079" cy="4166279"/>
          </a:xfrm>
        </p:spPr>
        <p:txBody>
          <a:bodyPr>
            <a:normAutofit/>
          </a:bodyPr>
          <a:lstStyle/>
          <a:p>
            <a:pPr marL="342900" indent="-342900"/>
            <a:endParaRPr lang="sv-SE" dirty="0">
              <a:solidFill>
                <a:srgbClr val="4D4D4D"/>
              </a:solidFill>
            </a:endParaRPr>
          </a:p>
          <a:p>
            <a:pPr>
              <a:buClr>
                <a:schemeClr val="tx2"/>
              </a:buClr>
            </a:pPr>
            <a:r>
              <a:rPr lang="sv-SE" sz="2000" b="1" cap="all" dirty="0">
                <a:ea typeface="+mj-ea"/>
              </a:rPr>
              <a:t>Tillhandahålla ett så billigt boende som möjligt</a:t>
            </a:r>
          </a:p>
          <a:p>
            <a:pPr marL="342900" indent="-342900"/>
            <a:endParaRPr lang="sv-SE" dirty="0">
              <a:solidFill>
                <a:srgbClr val="4D4D4D"/>
              </a:solidFill>
            </a:endParaRPr>
          </a:p>
          <a:p>
            <a:pPr marL="342900" indent="-342900"/>
            <a:endParaRPr lang="sv-SE" dirty="0">
              <a:solidFill>
                <a:srgbClr val="4D4D4D"/>
              </a:solidFill>
            </a:endParaRPr>
          </a:p>
          <a:p>
            <a:pPr>
              <a:buClr>
                <a:schemeClr val="tx2"/>
              </a:buClr>
            </a:pPr>
            <a:r>
              <a:rPr lang="sv-SE" sz="2000" b="1" cap="all" dirty="0">
                <a:ea typeface="+mj-ea"/>
              </a:rPr>
              <a:t>Underhåll av föreningens byggnad</a:t>
            </a:r>
          </a:p>
          <a:p>
            <a:pPr marL="342900" indent="-342900">
              <a:buClr>
                <a:schemeClr val="tx2"/>
              </a:buClr>
            </a:pPr>
            <a:endParaRPr lang="sv-SE" sz="2000" b="1" cap="all" dirty="0">
              <a:ea typeface="+mj-ea"/>
            </a:endParaRPr>
          </a:p>
          <a:p>
            <a:pPr marL="342900" indent="-342900"/>
            <a:endParaRPr lang="sv-SE" sz="1800" dirty="0">
              <a:solidFill>
                <a:srgbClr val="4D4D4D"/>
              </a:solidFill>
            </a:endParaRPr>
          </a:p>
          <a:p>
            <a:pPr lvl="1"/>
            <a:endParaRPr lang="sv-SE" dirty="0">
              <a:solidFill>
                <a:srgbClr val="4D4D4D"/>
              </a:solidFill>
            </a:endParaRPr>
          </a:p>
        </p:txBody>
      </p:sp>
      <p:sp>
        <p:nvSpPr>
          <p:cNvPr id="4" name="Pil: höger 3">
            <a:extLst>
              <a:ext uri="{FF2B5EF4-FFF2-40B4-BE49-F238E27FC236}">
                <a16:creationId xmlns:a16="http://schemas.microsoft.com/office/drawing/2014/main" id="{3FAC1A67-77CA-6B0B-F209-ED9E2AD0A59E}"/>
              </a:ext>
            </a:extLst>
          </p:cNvPr>
          <p:cNvSpPr/>
          <p:nvPr/>
        </p:nvSpPr>
        <p:spPr>
          <a:xfrm rot="5400000">
            <a:off x="4174740" y="3375215"/>
            <a:ext cx="487488" cy="533400"/>
          </a:xfrm>
          <a:prstGeom prst="rightArrow">
            <a:avLst/>
          </a:prstGeom>
          <a:solidFill>
            <a:srgbClr val="FF0000"/>
          </a:solidFill>
          <a:ln>
            <a:solidFill>
              <a:srgbClr val="0A0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il: höger 5">
            <a:extLst>
              <a:ext uri="{FF2B5EF4-FFF2-40B4-BE49-F238E27FC236}">
                <a16:creationId xmlns:a16="http://schemas.microsoft.com/office/drawing/2014/main" id="{D25027E4-BB5F-FA30-E166-83A5725883AB}"/>
              </a:ext>
            </a:extLst>
          </p:cNvPr>
          <p:cNvSpPr/>
          <p:nvPr/>
        </p:nvSpPr>
        <p:spPr>
          <a:xfrm rot="16200000">
            <a:off x="6091612" y="3375215"/>
            <a:ext cx="487488" cy="533400"/>
          </a:xfrm>
          <a:prstGeom prst="rightArrow">
            <a:avLst/>
          </a:prstGeom>
          <a:solidFill>
            <a:srgbClr val="FF0000"/>
          </a:solidFill>
          <a:ln>
            <a:solidFill>
              <a:srgbClr val="0A0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F5D0DB6-036F-A85F-88F9-4910D2B76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C93-7AF9-4A9B-8941-96B5EF73BBCC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9224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1FF030-065F-4D9F-9DD9-574239861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332657"/>
            <a:ext cx="8017200" cy="646001"/>
          </a:xfrm>
        </p:spPr>
        <p:txBody>
          <a:bodyPr/>
          <a:lstStyle/>
          <a:p>
            <a:r>
              <a:rPr lang="sv-SE" sz="2800" dirty="0"/>
              <a:t>Nyckeltal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39031127-1494-4E2B-87BD-D41BDFA7BABC}"/>
              </a:ext>
            </a:extLst>
          </p:cNvPr>
          <p:cNvSpPr txBox="1">
            <a:spLocks/>
          </p:cNvSpPr>
          <p:nvPr/>
        </p:nvSpPr>
        <p:spPr>
          <a:xfrm>
            <a:off x="1991544" y="1571422"/>
            <a:ext cx="8280920" cy="48099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Sparande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800" dirty="0"/>
          </a:p>
          <a:p>
            <a:pPr lvl="1"/>
            <a:r>
              <a:rPr lang="sv-SE" dirty="0"/>
              <a:t>Likvidöverskott efter löpandekostnader</a:t>
            </a:r>
          </a:p>
          <a:p>
            <a:pPr lvl="1"/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Underhållsbehov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800" dirty="0"/>
          </a:p>
          <a:p>
            <a:pPr lvl="1"/>
            <a:r>
              <a:rPr lang="sv-SE" dirty="0"/>
              <a:t>Kostnaden för slitaget på byggnaden</a:t>
            </a:r>
          </a:p>
          <a:p>
            <a:pPr lvl="1"/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Skuldsättningsgrad</a:t>
            </a:r>
          </a:p>
          <a:p>
            <a:pPr lvl="1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lvl="1"/>
            <a:r>
              <a:rPr lang="sv-SE" dirty="0"/>
              <a:t>Belåning per kvadratmeter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800" dirty="0"/>
          </a:p>
          <a:p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0D1F1D2-30EA-4D21-B542-C457AD0E9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76120" y="1700808"/>
            <a:ext cx="4464496" cy="314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CAC3AF7-AE7F-A81F-4F83-53242565B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C93-7AF9-4A9B-8941-96B5EF73BBCC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5691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87D24E8A310DD41BB5CCA481024124A" ma:contentTypeVersion="14" ma:contentTypeDescription="Skapa ett nytt dokument." ma:contentTypeScope="" ma:versionID="020c456b7a402b47dfd84acb08cf65e4">
  <xsd:schema xmlns:xsd="http://www.w3.org/2001/XMLSchema" xmlns:xs="http://www.w3.org/2001/XMLSchema" xmlns:p="http://schemas.microsoft.com/office/2006/metadata/properties" xmlns:ns2="1d2fb9c5-fdaa-4534-953c-e8b85f1212b6" xmlns:ns3="d39e5213-121e-42e9-bf5d-177750f45794" targetNamespace="http://schemas.microsoft.com/office/2006/metadata/properties" ma:root="true" ma:fieldsID="5892cf7be2781eaffc117946f4235059" ns2:_="" ns3:_="">
    <xsd:import namespace="1d2fb9c5-fdaa-4534-953c-e8b85f1212b6"/>
    <xsd:import namespace="d39e5213-121e-42e9-bf5d-177750f457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2fb9c5-fdaa-4534-953c-e8b85f1212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eringar" ma:readOnly="false" ma:fieldId="{5cf76f15-5ced-4ddc-b409-7134ff3c332f}" ma:taxonomyMulti="true" ma:sspId="662be0cf-07ee-454f-ae54-87eae9fe80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9e5213-121e-42e9-bf5d-177750f4579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2fb9c5-fdaa-4534-953c-e8b85f1212b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C58088-A1F0-4C3B-B28D-3DA9284114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2fb9c5-fdaa-4534-953c-e8b85f1212b6"/>
    <ds:schemaRef ds:uri="d39e5213-121e-42e9-bf5d-177750f457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53D563-B790-4CC7-ADE5-437C450DB37E}">
  <ds:schemaRefs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d39e5213-121e-42e9-bf5d-177750f45794"/>
    <ds:schemaRef ds:uri="http://schemas.microsoft.com/office/infopath/2007/PartnerControls"/>
    <ds:schemaRef ds:uri="1d2fb9c5-fdaa-4534-953c-e8b85f1212b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68E0214-BC86-4F50-A487-F82BA8E3D3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4303</TotalTime>
  <Words>2071</Words>
  <Application>Microsoft Office PowerPoint</Application>
  <PresentationFormat>Bredbild</PresentationFormat>
  <Paragraphs>500</Paragraphs>
  <Slides>41</Slides>
  <Notes>21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41</vt:i4>
      </vt:variant>
    </vt:vector>
  </HeadingPairs>
  <TitlesOfParts>
    <vt:vector size="49" baseType="lpstr">
      <vt:lpstr>Arial</vt:lpstr>
      <vt:lpstr>Bahnschrift</vt:lpstr>
      <vt:lpstr>Calibri</vt:lpstr>
      <vt:lpstr>Calibri Light</vt:lpstr>
      <vt:lpstr>Saira</vt:lpstr>
      <vt:lpstr>Times New Roman</vt:lpstr>
      <vt:lpstr>Wingdings</vt:lpstr>
      <vt:lpstr>Office-tema</vt:lpstr>
      <vt:lpstr>   </vt:lpstr>
      <vt:lpstr>PowerPoint-presentation</vt:lpstr>
      <vt:lpstr>   </vt:lpstr>
      <vt:lpstr>PowerPoint-presentation</vt:lpstr>
      <vt:lpstr>PowerPoint-presentation</vt:lpstr>
      <vt:lpstr>PowerPoint-presentation</vt:lpstr>
      <vt:lpstr>Stadgar - §2 Ändamål</vt:lpstr>
      <vt:lpstr>Stadgar - §2 Ändamål</vt:lpstr>
      <vt:lpstr>Nyckeltal</vt:lpstr>
      <vt:lpstr>SPARANDE OCH INTÄKTER</vt:lpstr>
      <vt:lpstr>UNDERHÅLLSBEHOV  </vt:lpstr>
      <vt:lpstr>SPARANDE = underhållsbehov  </vt:lpstr>
      <vt:lpstr>  Årsavgifter</vt:lpstr>
      <vt:lpstr>  Årsavgifter</vt:lpstr>
      <vt:lpstr>  Driftkostnader</vt:lpstr>
      <vt:lpstr> skuldsättningsgrd</vt:lpstr>
      <vt:lpstr> Genomsnittsränta</vt:lpstr>
      <vt:lpstr> Antagen ränteutveckling</vt:lpstr>
      <vt:lpstr>  räntekostnader</vt:lpstr>
      <vt:lpstr>SPARANDE 2025 (Budget)</vt:lpstr>
      <vt:lpstr>Planerat underhåll 2025-2034</vt:lpstr>
      <vt:lpstr>Utveckling vid oförändrad avgift</vt:lpstr>
      <vt:lpstr>Finansiering framtida underhåll</vt:lpstr>
      <vt:lpstr>Finansiering framtida underhåll</vt:lpstr>
      <vt:lpstr>Långsiktig anpassning av sparande</vt:lpstr>
      <vt:lpstr>Belåning vid justerade årsavgifter</vt:lpstr>
      <vt:lpstr>Osäkerhetsfaktorer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Eric Rådström</dc:creator>
  <cp:lastModifiedBy>Frida Lenholm</cp:lastModifiedBy>
  <cp:revision>83</cp:revision>
  <cp:lastPrinted>2023-11-22T13:21:41Z</cp:lastPrinted>
  <dcterms:created xsi:type="dcterms:W3CDTF">2021-11-16T08:06:08Z</dcterms:created>
  <dcterms:modified xsi:type="dcterms:W3CDTF">2024-11-19T17:29:30Z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0x010100F87D24E8A310DD41BB5CCA481024124A</vt:lpwstr>
  </property>
  <property fmtid="{D5CDD505-2E9C-101B-9397-08002B2CF9AE}" pid="3" name="MediaServiceImageTags">
    <vt:lpwstr/>
  </property>
</Properties>
</file>